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9" r:id="rId3"/>
    <p:sldId id="265" r:id="rId4"/>
    <p:sldId id="262" r:id="rId5"/>
    <p:sldId id="278" r:id="rId6"/>
    <p:sldId id="275" r:id="rId7"/>
    <p:sldId id="276" r:id="rId8"/>
    <p:sldId id="266" r:id="rId9"/>
    <p:sldId id="267" r:id="rId10"/>
    <p:sldId id="260" r:id="rId11"/>
    <p:sldId id="261" r:id="rId12"/>
    <p:sldId id="263" r:id="rId13"/>
    <p:sldId id="264" r:id="rId14"/>
    <p:sldId id="268" r:id="rId15"/>
    <p:sldId id="269" r:id="rId16"/>
    <p:sldId id="270" r:id="rId17"/>
    <p:sldId id="271" r:id="rId18"/>
    <p:sldId id="272" r:id="rId19"/>
  </p:sldIdLst>
  <p:sldSz cx="9144000" cy="6858000" type="screen4x3"/>
  <p:notesSz cx="6858000" cy="10058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33CC"/>
    <a:srgbClr val="33CC33"/>
    <a:srgbClr val="FF0066"/>
    <a:srgbClr val="FF0000"/>
    <a:srgbClr val="CC3300"/>
    <a:srgbClr val="FF9933"/>
    <a:srgbClr val="00CC00"/>
    <a:srgbClr val="025E2E"/>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73" autoAdjust="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sorterViewPr>
    <p:cViewPr>
      <p:scale>
        <a:sx n="152" d="100"/>
        <a:sy n="15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502920"/>
          </a:xfrm>
          <a:prstGeom prst="rect">
            <a:avLst/>
          </a:prstGeom>
        </p:spPr>
        <p:txBody>
          <a:bodyPr vert="horz" lIns="91440" tIns="45720" rIns="91440" bIns="45720" rtlCol="0"/>
          <a:lstStyle>
            <a:lvl1pPr algn="l" fontAlgn="auto">
              <a:spcBef>
                <a:spcPts val="0"/>
              </a:spcBef>
              <a:spcAft>
                <a:spcPts val="0"/>
              </a:spcAft>
              <a:defRPr sz="1200" b="0">
                <a:latin typeface="+mn-lt"/>
              </a:defRPr>
            </a:lvl1pPr>
          </a:lstStyle>
          <a:p>
            <a:pPr>
              <a:defRPr/>
            </a:pPr>
            <a:endParaRPr lang="en-CA" dirty="0"/>
          </a:p>
        </p:txBody>
      </p:sp>
      <p:sp>
        <p:nvSpPr>
          <p:cNvPr id="3" name="Date Placeholder 2"/>
          <p:cNvSpPr>
            <a:spLocks noGrp="1"/>
          </p:cNvSpPr>
          <p:nvPr>
            <p:ph type="dt" idx="1"/>
          </p:nvPr>
        </p:nvSpPr>
        <p:spPr>
          <a:xfrm>
            <a:off x="3884614" y="0"/>
            <a:ext cx="2971800" cy="502920"/>
          </a:xfrm>
          <a:prstGeom prst="rect">
            <a:avLst/>
          </a:prstGeom>
        </p:spPr>
        <p:txBody>
          <a:bodyPr vert="horz" lIns="91440" tIns="45720" rIns="91440" bIns="45720" rtlCol="0"/>
          <a:lstStyle>
            <a:lvl1pPr algn="r" fontAlgn="auto">
              <a:spcBef>
                <a:spcPts val="0"/>
              </a:spcBef>
              <a:spcAft>
                <a:spcPts val="0"/>
              </a:spcAft>
              <a:defRPr sz="1200" b="0">
                <a:latin typeface="+mn-lt"/>
              </a:defRPr>
            </a:lvl1pPr>
          </a:lstStyle>
          <a:p>
            <a:pPr>
              <a:defRPr/>
            </a:pPr>
            <a:fld id="{2502A6F8-FFEA-484D-92E6-37891FEB5C43}" type="datetimeFigureOut">
              <a:rPr lang="en-CA"/>
              <a:pPr>
                <a:defRPr/>
              </a:pPr>
              <a:t>08/01/2013</a:t>
            </a:fld>
            <a:endParaRPr lang="en-CA" dirty="0"/>
          </a:p>
        </p:txBody>
      </p:sp>
      <p:sp>
        <p:nvSpPr>
          <p:cNvPr id="4" name="Slide Image Placeholder 3"/>
          <p:cNvSpPr>
            <a:spLocks noGrp="1" noRot="1" noChangeAspect="1"/>
          </p:cNvSpPr>
          <p:nvPr>
            <p:ph type="sldImg" idx="2"/>
          </p:nvPr>
        </p:nvSpPr>
        <p:spPr>
          <a:xfrm>
            <a:off x="914400" y="754063"/>
            <a:ext cx="5029200" cy="3771900"/>
          </a:xfrm>
          <a:prstGeom prst="rect">
            <a:avLst/>
          </a:prstGeom>
          <a:noFill/>
          <a:ln w="12700">
            <a:solidFill>
              <a:prstClr val="black"/>
            </a:solidFill>
          </a:ln>
        </p:spPr>
        <p:txBody>
          <a:bodyPr vert="horz" lIns="91440" tIns="45720" rIns="91440" bIns="45720" rtlCol="0" anchor="ctr"/>
          <a:lstStyle/>
          <a:p>
            <a:pPr lvl="0"/>
            <a:endParaRPr lang="en-CA" noProof="0" dirty="0"/>
          </a:p>
        </p:txBody>
      </p:sp>
      <p:sp>
        <p:nvSpPr>
          <p:cNvPr id="5" name="Notes Placeholder 4"/>
          <p:cNvSpPr>
            <a:spLocks noGrp="1"/>
          </p:cNvSpPr>
          <p:nvPr>
            <p:ph type="body" sz="quarter" idx="3"/>
          </p:nvPr>
        </p:nvSpPr>
        <p:spPr>
          <a:xfrm>
            <a:off x="685800" y="4777740"/>
            <a:ext cx="5486400" cy="452628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1" y="9553735"/>
            <a:ext cx="2971800" cy="502920"/>
          </a:xfrm>
          <a:prstGeom prst="rect">
            <a:avLst/>
          </a:prstGeom>
        </p:spPr>
        <p:txBody>
          <a:bodyPr vert="horz" lIns="91440" tIns="45720" rIns="91440" bIns="45720" rtlCol="0" anchor="b"/>
          <a:lstStyle>
            <a:lvl1pPr algn="l" fontAlgn="auto">
              <a:spcBef>
                <a:spcPts val="0"/>
              </a:spcBef>
              <a:spcAft>
                <a:spcPts val="0"/>
              </a:spcAft>
              <a:defRPr sz="1200" b="0">
                <a:latin typeface="+mn-lt"/>
              </a:defRPr>
            </a:lvl1pPr>
          </a:lstStyle>
          <a:p>
            <a:pPr>
              <a:defRPr/>
            </a:pPr>
            <a:endParaRPr lang="en-CA" dirty="0"/>
          </a:p>
        </p:txBody>
      </p:sp>
      <p:sp>
        <p:nvSpPr>
          <p:cNvPr id="7" name="Slide Number Placeholder 6"/>
          <p:cNvSpPr>
            <a:spLocks noGrp="1"/>
          </p:cNvSpPr>
          <p:nvPr>
            <p:ph type="sldNum" sz="quarter" idx="5"/>
          </p:nvPr>
        </p:nvSpPr>
        <p:spPr>
          <a:xfrm>
            <a:off x="3884614" y="9553735"/>
            <a:ext cx="2971800" cy="502920"/>
          </a:xfrm>
          <a:prstGeom prst="rect">
            <a:avLst/>
          </a:prstGeom>
        </p:spPr>
        <p:txBody>
          <a:bodyPr vert="horz" lIns="91440" tIns="45720" rIns="91440" bIns="45720" rtlCol="0" anchor="b"/>
          <a:lstStyle>
            <a:lvl1pPr algn="r" fontAlgn="auto">
              <a:spcBef>
                <a:spcPts val="0"/>
              </a:spcBef>
              <a:spcAft>
                <a:spcPts val="0"/>
              </a:spcAft>
              <a:defRPr sz="1200" b="0">
                <a:latin typeface="+mn-lt"/>
              </a:defRPr>
            </a:lvl1pPr>
          </a:lstStyle>
          <a:p>
            <a:pPr>
              <a:defRPr/>
            </a:pPr>
            <a:fld id="{802059D4-4B8A-4AD5-BA7D-3A187D4F6265}" type="slidenum">
              <a:rPr lang="en-CA"/>
              <a:pPr>
                <a:defRPr/>
              </a:pPr>
              <a:t>‹#›</a:t>
            </a:fld>
            <a:endParaRPr lang="en-CA" dirty="0"/>
          </a:p>
        </p:txBody>
      </p:sp>
    </p:spTree>
    <p:extLst>
      <p:ext uri="{BB962C8B-B14F-4D97-AF65-F5344CB8AC3E}">
        <p14:creationId xmlns:p14="http://schemas.microsoft.com/office/powerpoint/2010/main" val="3502369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dirty="0"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4ED0E2-0EA8-48B8-A1D0-C632D33C9BB3}" type="slidenum">
              <a:rPr lang="en-CA"/>
              <a:pPr fontAlgn="base">
                <a:spcBef>
                  <a:spcPct val="0"/>
                </a:spcBef>
                <a:spcAft>
                  <a:spcPct val="0"/>
                </a:spcAft>
                <a:defRPr/>
              </a:pPr>
              <a:t>10</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78FB8B6B-0ABA-4F9E-9B7E-8C1069283A42}" type="datetimeFigureOut">
              <a:rPr lang="en-CA"/>
              <a:pPr>
                <a:defRPr/>
              </a:pPr>
              <a:t>08/01/2013</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56ECF656-A666-4F90-B956-3D2A540073A1}" type="slidenum">
              <a:rPr lang="en-CA"/>
              <a:pPr>
                <a:defRPr/>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5507A32F-A8D5-4139-B12C-655F434EC5AD}" type="datetimeFigureOut">
              <a:rPr lang="en-CA"/>
              <a:pPr>
                <a:defRPr/>
              </a:pPr>
              <a:t>08/01/2013</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26E2E111-806D-4037-8726-61AE2A5133D2}" type="slidenum">
              <a:rPr lang="en-CA"/>
              <a:pPr>
                <a:defRPr/>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84B6769C-2B4F-4D22-8C5F-612E3CE4744F}" type="datetimeFigureOut">
              <a:rPr lang="en-CA"/>
              <a:pPr>
                <a:defRPr/>
              </a:pPr>
              <a:t>08/01/2013</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AE27C062-DB66-47CA-B597-7AE01B16E3EF}" type="slidenum">
              <a:rPr lang="en-CA"/>
              <a:pPr>
                <a:defRPr/>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AB4E6665-FF5A-4BF5-80BA-633BCEE21208}" type="datetimeFigureOut">
              <a:rPr lang="en-CA"/>
              <a:pPr>
                <a:defRPr/>
              </a:pPr>
              <a:t>08/01/2013</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B557F341-A497-499D-832A-5B36569FB951}" type="slidenum">
              <a:rPr lang="en-CA"/>
              <a:pPr>
                <a:defRPr/>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17ECE66-E626-4944-A300-807809041E7E}" type="datetimeFigureOut">
              <a:rPr lang="en-CA"/>
              <a:pPr>
                <a:defRPr/>
              </a:pPr>
              <a:t>08/01/2013</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14ACB8A8-C904-4BB9-B130-C074878692BD}" type="slidenum">
              <a:rPr lang="en-CA"/>
              <a:pPr>
                <a:defRPr/>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9264680B-1E8D-4E09-8EE2-F7A14CBEBBB2}" type="datetimeFigureOut">
              <a:rPr lang="en-CA"/>
              <a:pPr>
                <a:defRPr/>
              </a:pPr>
              <a:t>08/01/2013</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A36103DB-BAFC-48C3-A43D-5D87EC240625}" type="slidenum">
              <a:rPr lang="en-CA"/>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A356832D-BFEE-42A4-B690-D2B9D1A8FDBC}" type="datetimeFigureOut">
              <a:rPr lang="en-CA"/>
              <a:pPr>
                <a:defRPr/>
              </a:pPr>
              <a:t>08/01/2013</a:t>
            </a:fld>
            <a:endParaRPr lang="en-CA" dirty="0"/>
          </a:p>
        </p:txBody>
      </p:sp>
      <p:sp>
        <p:nvSpPr>
          <p:cNvPr id="8" name="Footer Placeholder 4"/>
          <p:cNvSpPr>
            <a:spLocks noGrp="1"/>
          </p:cNvSpPr>
          <p:nvPr>
            <p:ph type="ftr" sz="quarter" idx="11"/>
          </p:nvPr>
        </p:nvSpPr>
        <p:spPr/>
        <p:txBody>
          <a:bodyPr/>
          <a:lstStyle>
            <a:lvl1pPr>
              <a:defRPr/>
            </a:lvl1pPr>
          </a:lstStyle>
          <a:p>
            <a:pPr>
              <a:defRPr/>
            </a:pPr>
            <a:endParaRPr lang="en-CA" dirty="0"/>
          </a:p>
        </p:txBody>
      </p:sp>
      <p:sp>
        <p:nvSpPr>
          <p:cNvPr id="9" name="Slide Number Placeholder 5"/>
          <p:cNvSpPr>
            <a:spLocks noGrp="1"/>
          </p:cNvSpPr>
          <p:nvPr>
            <p:ph type="sldNum" sz="quarter" idx="12"/>
          </p:nvPr>
        </p:nvSpPr>
        <p:spPr/>
        <p:txBody>
          <a:bodyPr/>
          <a:lstStyle>
            <a:lvl1pPr>
              <a:defRPr/>
            </a:lvl1pPr>
          </a:lstStyle>
          <a:p>
            <a:pPr>
              <a:defRPr/>
            </a:pPr>
            <a:fld id="{59815DA0-B7BD-4B39-8E9B-39742A1E72CE}" type="slidenum">
              <a:rPr lang="en-CA"/>
              <a:pPr>
                <a:defRPr/>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6F39D882-F534-4767-8A26-10264A0C5049}" type="datetimeFigureOut">
              <a:rPr lang="en-CA"/>
              <a:pPr>
                <a:defRPr/>
              </a:pPr>
              <a:t>08/01/2013</a:t>
            </a:fld>
            <a:endParaRPr lang="en-CA" dirty="0"/>
          </a:p>
        </p:txBody>
      </p:sp>
      <p:sp>
        <p:nvSpPr>
          <p:cNvPr id="4" name="Footer Placeholder 4"/>
          <p:cNvSpPr>
            <a:spLocks noGrp="1"/>
          </p:cNvSpPr>
          <p:nvPr>
            <p:ph type="ftr" sz="quarter" idx="11"/>
          </p:nvPr>
        </p:nvSpPr>
        <p:spPr/>
        <p:txBody>
          <a:bodyPr/>
          <a:lstStyle>
            <a:lvl1pPr>
              <a:defRPr/>
            </a:lvl1pPr>
          </a:lstStyle>
          <a:p>
            <a:pPr>
              <a:defRPr/>
            </a:pPr>
            <a:endParaRPr lang="en-CA" dirty="0"/>
          </a:p>
        </p:txBody>
      </p:sp>
      <p:sp>
        <p:nvSpPr>
          <p:cNvPr id="5" name="Slide Number Placeholder 5"/>
          <p:cNvSpPr>
            <a:spLocks noGrp="1"/>
          </p:cNvSpPr>
          <p:nvPr>
            <p:ph type="sldNum" sz="quarter" idx="12"/>
          </p:nvPr>
        </p:nvSpPr>
        <p:spPr/>
        <p:txBody>
          <a:bodyPr/>
          <a:lstStyle>
            <a:lvl1pPr>
              <a:defRPr/>
            </a:lvl1pPr>
          </a:lstStyle>
          <a:p>
            <a:pPr>
              <a:defRPr/>
            </a:pPr>
            <a:fld id="{AC26F88A-EB44-41C6-B271-5A9E92CB3816}" type="slidenum">
              <a:rPr lang="en-CA"/>
              <a:pPr>
                <a:defRPr/>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AD7937C-688D-4531-AADF-0A78AB75E2A7}" type="datetimeFigureOut">
              <a:rPr lang="en-CA"/>
              <a:pPr>
                <a:defRPr/>
              </a:pPr>
              <a:t>08/01/2013</a:t>
            </a:fld>
            <a:endParaRPr lang="en-CA" dirty="0"/>
          </a:p>
        </p:txBody>
      </p:sp>
      <p:sp>
        <p:nvSpPr>
          <p:cNvPr id="3" name="Footer Placeholder 4"/>
          <p:cNvSpPr>
            <a:spLocks noGrp="1"/>
          </p:cNvSpPr>
          <p:nvPr>
            <p:ph type="ftr" sz="quarter" idx="11"/>
          </p:nvPr>
        </p:nvSpPr>
        <p:spPr/>
        <p:txBody>
          <a:bodyPr/>
          <a:lstStyle>
            <a:lvl1pPr>
              <a:defRPr/>
            </a:lvl1pPr>
          </a:lstStyle>
          <a:p>
            <a:pPr>
              <a:defRPr/>
            </a:pPr>
            <a:endParaRPr lang="en-CA" dirty="0"/>
          </a:p>
        </p:txBody>
      </p:sp>
      <p:sp>
        <p:nvSpPr>
          <p:cNvPr id="4" name="Slide Number Placeholder 5"/>
          <p:cNvSpPr>
            <a:spLocks noGrp="1"/>
          </p:cNvSpPr>
          <p:nvPr>
            <p:ph type="sldNum" sz="quarter" idx="12"/>
          </p:nvPr>
        </p:nvSpPr>
        <p:spPr/>
        <p:txBody>
          <a:bodyPr/>
          <a:lstStyle>
            <a:lvl1pPr>
              <a:defRPr/>
            </a:lvl1pPr>
          </a:lstStyle>
          <a:p>
            <a:pPr>
              <a:defRPr/>
            </a:pPr>
            <a:fld id="{8797550E-597E-47FC-A58C-A4D658AE4CEA}" type="slidenum">
              <a:rPr lang="en-CA"/>
              <a:pPr>
                <a:defRPr/>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CEE49E-D616-4DBE-ADCF-30E993B020D5}" type="datetimeFigureOut">
              <a:rPr lang="en-CA"/>
              <a:pPr>
                <a:defRPr/>
              </a:pPr>
              <a:t>08/01/2013</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2E2D10CA-3487-40D5-8107-ED0BB4C70845}" type="slidenum">
              <a:rPr lang="en-CA"/>
              <a:pPr>
                <a:defRPr/>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E44C37-3E23-4902-A1A2-314D69E68C8F}" type="datetimeFigureOut">
              <a:rPr lang="en-CA"/>
              <a:pPr>
                <a:defRPr/>
              </a:pPr>
              <a:t>08/01/2013</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502D7A34-FB0B-4E71-97DA-089463A02333}" type="slidenum">
              <a:rPr lang="en-CA"/>
              <a:pPr>
                <a:defRPr/>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defRPr>
            </a:lvl1pPr>
          </a:lstStyle>
          <a:p>
            <a:pPr>
              <a:defRPr/>
            </a:pPr>
            <a:fld id="{02E24081-DAF7-4618-ADB8-2B8F10269A61}" type="datetimeFigureOut">
              <a:rPr lang="en-CA"/>
              <a:pPr>
                <a:defRPr/>
              </a:pPr>
              <a:t>08/01/2013</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defRPr>
            </a:lvl1pPr>
          </a:lstStyle>
          <a:p>
            <a:pPr>
              <a:defRPr/>
            </a:pPr>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defRPr>
            </a:lvl1pPr>
          </a:lstStyle>
          <a:p>
            <a:pPr>
              <a:defRPr/>
            </a:pPr>
            <a:fld id="{AA9EB6D5-4080-4774-B216-2353A8C615E3}"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10.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grahamstokes@rodgers.COM?subject=IVT%20FFCCTV%20Colour%20HD%20Vison%20System"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8"/>
          <p:cNvPicPr>
            <a:picLocks noChangeAspect="1"/>
          </p:cNvPicPr>
          <p:nvPr/>
        </p:nvPicPr>
        <p:blipFill>
          <a:blip r:embed="rId2"/>
          <a:srcRect/>
          <a:stretch>
            <a:fillRect/>
          </a:stretch>
        </p:blipFill>
        <p:spPr bwMode="auto">
          <a:xfrm>
            <a:off x="-108520" y="-295533"/>
            <a:ext cx="9270352" cy="7173913"/>
          </a:xfrm>
          <a:prstGeom prst="rect">
            <a:avLst/>
          </a:prstGeom>
          <a:noFill/>
          <a:ln w="9525">
            <a:noFill/>
            <a:miter lim="800000"/>
            <a:headEnd/>
            <a:tailEnd/>
          </a:ln>
        </p:spPr>
      </p:pic>
      <p:sp>
        <p:nvSpPr>
          <p:cNvPr id="2" name="Title 1"/>
          <p:cNvSpPr>
            <a:spLocks noGrp="1"/>
          </p:cNvSpPr>
          <p:nvPr>
            <p:ph type="title"/>
          </p:nvPr>
        </p:nvSpPr>
        <p:spPr>
          <a:xfrm>
            <a:off x="611560" y="2492896"/>
            <a:ext cx="7848872" cy="2015604"/>
          </a:xfrm>
          <a:solidFill>
            <a:schemeClr val="bg2">
              <a:alpha val="60001"/>
            </a:schemeClr>
          </a:solidFill>
          <a:ln w="31750" cmpd="thickThin">
            <a:solidFill>
              <a:schemeClr val="bg1"/>
            </a:solidFill>
          </a:ln>
        </p:spPr>
        <p:txBody>
          <a:bodyPr/>
          <a:lstStyle/>
          <a:p>
            <a:pPr algn="ctr" eaLnBrk="1" hangingPunct="1">
              <a:defRPr/>
            </a:pPr>
            <a:r>
              <a:rPr lang="en-GB" sz="5400" cap="none" dirty="0" smtClean="0">
                <a:solidFill>
                  <a:srgbClr val="FF0000"/>
                </a:solidFill>
                <a:effectLst>
                  <a:outerShdw blurRad="38100" dist="38100" dir="2700000" algn="tl">
                    <a:srgbClr val="000000"/>
                  </a:outerShdw>
                </a:effectLst>
                <a:latin typeface="Arial" charset="0"/>
                <a:cs typeface="Arial" charset="0"/>
              </a:rPr>
              <a:t>OMNIVIEW</a:t>
            </a:r>
            <a:r>
              <a:rPr lang="en-CA" sz="4800" cap="none" dirty="0" smtClean="0">
                <a:solidFill>
                  <a:srgbClr val="0033CC"/>
                </a:solidFill>
              </a:rPr>
              <a:t/>
            </a:r>
            <a:br>
              <a:rPr lang="en-CA" sz="4800" cap="none" dirty="0" smtClean="0">
                <a:solidFill>
                  <a:srgbClr val="0033CC"/>
                </a:solidFill>
              </a:rPr>
            </a:br>
            <a:r>
              <a:rPr lang="en-GB" sz="4800" cap="none" dirty="0" smtClean="0">
                <a:solidFill>
                  <a:srgbClr val="0033CC"/>
                </a:solidFill>
                <a:latin typeface="Arial" charset="0"/>
                <a:cs typeface="Arial" charset="0"/>
              </a:rPr>
              <a:t> </a:t>
            </a:r>
            <a:r>
              <a:rPr lang="en-GB" sz="2800" cap="none" dirty="0" smtClean="0">
                <a:solidFill>
                  <a:srgbClr val="0033CC"/>
                </a:solidFill>
                <a:latin typeface="Arial" charset="0"/>
                <a:cs typeface="Arial" charset="0"/>
              </a:rPr>
              <a:t>FFCCTV</a:t>
            </a:r>
            <a:r>
              <a:rPr lang="en-GB" sz="3200" cap="none" dirty="0" smtClean="0">
                <a:solidFill>
                  <a:srgbClr val="0033CC"/>
                </a:solidFill>
                <a:latin typeface="Arial" charset="0"/>
                <a:cs typeface="Arial" charset="0"/>
              </a:rPr>
              <a:t> </a:t>
            </a:r>
            <a:r>
              <a:rPr lang="en-GB" sz="3200" cap="none" dirty="0" smtClean="0">
                <a:solidFill>
                  <a:srgbClr val="FF0000"/>
                </a:solidFill>
                <a:effectLst>
                  <a:outerShdw blurRad="38100" dist="38100" dir="2700000" algn="tl">
                    <a:srgbClr val="000000"/>
                  </a:outerShdw>
                </a:effectLst>
                <a:latin typeface="Arial" charset="0"/>
                <a:cs typeface="Arial" charset="0"/>
              </a:rPr>
              <a:t>C</a:t>
            </a:r>
            <a:r>
              <a:rPr lang="en-GB" sz="3200" cap="none" dirty="0" smtClean="0">
                <a:solidFill>
                  <a:srgbClr val="00CC00"/>
                </a:solidFill>
                <a:effectLst>
                  <a:outerShdw blurRad="38100" dist="38100" dir="2700000" algn="tl">
                    <a:srgbClr val="000000"/>
                  </a:outerShdw>
                </a:effectLst>
                <a:latin typeface="Arial" charset="0"/>
                <a:cs typeface="Arial" charset="0"/>
              </a:rPr>
              <a:t>O</a:t>
            </a:r>
            <a:r>
              <a:rPr lang="en-GB" sz="3200" cap="none" dirty="0" smtClean="0">
                <a:solidFill>
                  <a:srgbClr val="0033CC"/>
                </a:solidFill>
                <a:effectLst>
                  <a:outerShdw blurRad="38100" dist="38100" dir="2700000" algn="tl">
                    <a:srgbClr val="000000"/>
                  </a:outerShdw>
                </a:effectLst>
                <a:latin typeface="Arial" charset="0"/>
                <a:cs typeface="Arial" charset="0"/>
              </a:rPr>
              <a:t>L</a:t>
            </a:r>
            <a:r>
              <a:rPr lang="en-GB" sz="3200" cap="none" dirty="0" smtClean="0">
                <a:solidFill>
                  <a:srgbClr val="C00000"/>
                </a:solidFill>
                <a:effectLst>
                  <a:outerShdw blurRad="38100" dist="38100" dir="2700000" algn="tl">
                    <a:srgbClr val="000000"/>
                  </a:outerShdw>
                </a:effectLst>
                <a:latin typeface="Arial" charset="0"/>
                <a:cs typeface="Arial" charset="0"/>
              </a:rPr>
              <a:t>O</a:t>
            </a:r>
            <a:r>
              <a:rPr lang="en-GB" sz="3200" cap="none" dirty="0" smtClean="0">
                <a:solidFill>
                  <a:srgbClr val="FF0000"/>
                </a:solidFill>
                <a:effectLst>
                  <a:outerShdw blurRad="38100" dist="38100" dir="2700000" algn="tl">
                    <a:srgbClr val="000000"/>
                  </a:outerShdw>
                </a:effectLst>
                <a:latin typeface="Arial" charset="0"/>
                <a:cs typeface="Arial" charset="0"/>
              </a:rPr>
              <a:t>U</a:t>
            </a:r>
            <a:r>
              <a:rPr lang="en-GB" sz="3200" cap="none" dirty="0" smtClean="0">
                <a:solidFill>
                  <a:srgbClr val="0033CC"/>
                </a:solidFill>
                <a:effectLst>
                  <a:outerShdw blurRad="38100" dist="38100" dir="2700000" algn="tl">
                    <a:srgbClr val="000000"/>
                  </a:outerShdw>
                </a:effectLst>
                <a:latin typeface="Arial" charset="0"/>
                <a:cs typeface="Arial" charset="0"/>
              </a:rPr>
              <a:t>R </a:t>
            </a:r>
            <a:r>
              <a:rPr lang="en-GB" sz="3200" cap="none" dirty="0" smtClean="0">
                <a:effectLst>
                  <a:outerShdw blurRad="38100" dist="38100" dir="2700000" algn="tl">
                    <a:srgbClr val="FFFFFF"/>
                  </a:outerShdw>
                </a:effectLst>
                <a:latin typeface="Arial" charset="0"/>
                <a:cs typeface="Arial" charset="0"/>
              </a:rPr>
              <a:t> </a:t>
            </a:r>
            <a:r>
              <a:rPr lang="en-GB" sz="3200" cap="none" dirty="0" smtClean="0">
                <a:solidFill>
                  <a:srgbClr val="FF0000"/>
                </a:solidFill>
                <a:effectLst>
                  <a:outerShdw blurRad="38100" dist="38100" dir="2700000" algn="tl">
                    <a:srgbClr val="000000"/>
                  </a:outerShdw>
                </a:effectLst>
                <a:latin typeface="Arial" charset="0"/>
                <a:cs typeface="Arial" charset="0"/>
              </a:rPr>
              <a:t>N</a:t>
            </a:r>
            <a:r>
              <a:rPr lang="en-GB" sz="3200" cap="none" dirty="0" smtClean="0">
                <a:solidFill>
                  <a:srgbClr val="0033CC"/>
                </a:solidFill>
                <a:effectLst>
                  <a:outerShdw blurRad="38100" dist="38100" dir="2700000" algn="tl">
                    <a:srgbClr val="000000"/>
                  </a:outerShdw>
                </a:effectLst>
                <a:latin typeface="Arial" charset="0"/>
                <a:cs typeface="Arial" charset="0"/>
              </a:rPr>
              <a:t>I</a:t>
            </a:r>
            <a:r>
              <a:rPr lang="en-GB" sz="3200" cap="none" dirty="0" smtClean="0">
                <a:solidFill>
                  <a:srgbClr val="FF3399"/>
                </a:solidFill>
                <a:effectLst>
                  <a:outerShdw blurRad="38100" dist="38100" dir="2700000" algn="tl">
                    <a:srgbClr val="000000"/>
                  </a:outerShdw>
                </a:effectLst>
                <a:latin typeface="Arial" charset="0"/>
                <a:cs typeface="Arial" charset="0"/>
              </a:rPr>
              <a:t>G</a:t>
            </a:r>
            <a:r>
              <a:rPr lang="en-GB" sz="3200" cap="none" dirty="0" smtClean="0">
                <a:solidFill>
                  <a:srgbClr val="FF0000"/>
                </a:solidFill>
                <a:effectLst>
                  <a:outerShdw blurRad="38100" dist="38100" dir="2700000" algn="tl">
                    <a:srgbClr val="000000"/>
                  </a:outerShdw>
                </a:effectLst>
                <a:latin typeface="Arial" charset="0"/>
                <a:cs typeface="Arial" charset="0"/>
              </a:rPr>
              <a:t>H</a:t>
            </a:r>
            <a:r>
              <a:rPr lang="en-GB" sz="3200" cap="none" dirty="0" smtClean="0">
                <a:solidFill>
                  <a:srgbClr val="0033CC"/>
                </a:solidFill>
                <a:effectLst>
                  <a:outerShdw blurRad="38100" dist="38100" dir="2700000" algn="tl">
                    <a:srgbClr val="000000"/>
                  </a:outerShdw>
                </a:effectLst>
                <a:latin typeface="Arial" charset="0"/>
                <a:cs typeface="Arial" charset="0"/>
              </a:rPr>
              <a:t>T</a:t>
            </a:r>
            <a:r>
              <a:rPr lang="en-GB" sz="3200" cap="none" dirty="0" smtClean="0">
                <a:solidFill>
                  <a:srgbClr val="00B0F0"/>
                </a:solidFill>
                <a:effectLst>
                  <a:outerShdw blurRad="38100" dist="38100" dir="2700000" algn="tl">
                    <a:srgbClr val="000000"/>
                  </a:outerShdw>
                </a:effectLst>
                <a:latin typeface="Arial" charset="0"/>
                <a:cs typeface="Arial" charset="0"/>
              </a:rPr>
              <a:t> </a:t>
            </a:r>
            <a:r>
              <a:rPr lang="en-GB" sz="3200" cap="none" dirty="0" smtClean="0">
                <a:solidFill>
                  <a:srgbClr val="FF0000"/>
                </a:solidFill>
                <a:effectLst>
                  <a:outerShdw blurRad="38100" dist="38100" dir="2700000" algn="tl">
                    <a:srgbClr val="000000"/>
                  </a:outerShdw>
                </a:effectLst>
                <a:latin typeface="Arial" charset="0"/>
                <a:cs typeface="Arial" charset="0"/>
              </a:rPr>
              <a:t>VI</a:t>
            </a:r>
            <a:r>
              <a:rPr lang="en-GB" sz="3200" cap="none" dirty="0" smtClean="0">
                <a:solidFill>
                  <a:srgbClr val="FF3399"/>
                </a:solidFill>
                <a:effectLst>
                  <a:outerShdw blurRad="38100" dist="38100" dir="2700000" algn="tl">
                    <a:srgbClr val="000000"/>
                  </a:outerShdw>
                </a:effectLst>
                <a:latin typeface="Arial" charset="0"/>
                <a:cs typeface="Arial" charset="0"/>
              </a:rPr>
              <a:t>S</a:t>
            </a:r>
            <a:r>
              <a:rPr lang="en-GB" sz="3200" cap="none" dirty="0" smtClean="0">
                <a:solidFill>
                  <a:srgbClr val="FF0000"/>
                </a:solidFill>
                <a:effectLst>
                  <a:outerShdw blurRad="38100" dist="38100" dir="2700000" algn="tl">
                    <a:srgbClr val="000000"/>
                  </a:outerShdw>
                </a:effectLst>
                <a:latin typeface="Arial" charset="0"/>
                <a:cs typeface="Arial" charset="0"/>
              </a:rPr>
              <a:t>I</a:t>
            </a:r>
            <a:r>
              <a:rPr lang="en-GB" sz="3200" cap="none" dirty="0" smtClean="0">
                <a:solidFill>
                  <a:srgbClr val="00CC00"/>
                </a:solidFill>
                <a:effectLst>
                  <a:outerShdw blurRad="38100" dist="38100" dir="2700000" algn="tl">
                    <a:srgbClr val="000000"/>
                  </a:outerShdw>
                </a:effectLst>
                <a:latin typeface="Arial" charset="0"/>
                <a:cs typeface="Arial" charset="0"/>
              </a:rPr>
              <a:t>O</a:t>
            </a:r>
            <a:r>
              <a:rPr lang="en-GB" sz="3200" cap="none" dirty="0" smtClean="0">
                <a:solidFill>
                  <a:srgbClr val="FF0000"/>
                </a:solidFill>
                <a:effectLst>
                  <a:outerShdw blurRad="38100" dist="38100" dir="2700000" algn="tl">
                    <a:srgbClr val="000000"/>
                  </a:outerShdw>
                </a:effectLst>
                <a:latin typeface="Arial" charset="0"/>
                <a:cs typeface="Arial" charset="0"/>
              </a:rPr>
              <a:t>N</a:t>
            </a:r>
            <a:r>
              <a:rPr lang="en-GB" sz="3600" cap="none" dirty="0" smtClean="0">
                <a:solidFill>
                  <a:srgbClr val="FF0000"/>
                </a:solidFill>
                <a:latin typeface="Arial" charset="0"/>
                <a:cs typeface="Arial" charset="0"/>
              </a:rPr>
              <a:t/>
            </a:r>
            <a:br>
              <a:rPr lang="en-GB" sz="3600" cap="none" dirty="0" smtClean="0">
                <a:solidFill>
                  <a:srgbClr val="FF0000"/>
                </a:solidFill>
                <a:latin typeface="Arial" charset="0"/>
                <a:cs typeface="Arial" charset="0"/>
              </a:rPr>
            </a:br>
            <a:r>
              <a:rPr lang="en-GB" sz="2000" cap="none" dirty="0" smtClean="0">
                <a:solidFill>
                  <a:srgbClr val="FF0000"/>
                </a:solidFill>
                <a:effectLst>
                  <a:outerShdw blurRad="38100" dist="38100" dir="2700000" algn="tl">
                    <a:srgbClr val="000000"/>
                  </a:outerShdw>
                </a:effectLst>
                <a:latin typeface="Arial" charset="0"/>
                <a:cs typeface="Arial" charset="0"/>
              </a:rPr>
              <a:t>ENHANCING SECURITY &amp; SURVEILLANCE</a:t>
            </a:r>
            <a:r>
              <a:rPr lang="en-GB" sz="1400" cap="none" dirty="0" smtClean="0">
                <a:solidFill>
                  <a:srgbClr val="0033CC"/>
                </a:solidFill>
              </a:rPr>
              <a:t/>
            </a:r>
            <a:br>
              <a:rPr lang="en-GB" sz="1400" cap="none" dirty="0" smtClean="0">
                <a:solidFill>
                  <a:srgbClr val="0033CC"/>
                </a:solidFill>
              </a:rPr>
            </a:br>
            <a:endParaRPr lang="en-CA" sz="1400" cap="none" dirty="0" smtClean="0">
              <a:solidFill>
                <a:srgbClr val="0033CC"/>
              </a:solidFill>
            </a:endParaRPr>
          </a:p>
        </p:txBody>
      </p:sp>
      <p:sp>
        <p:nvSpPr>
          <p:cNvPr id="14339" name="Text Placeholder 2"/>
          <p:cNvSpPr>
            <a:spLocks noGrp="1"/>
          </p:cNvSpPr>
          <p:nvPr>
            <p:ph type="body" idx="1"/>
          </p:nvPr>
        </p:nvSpPr>
        <p:spPr>
          <a:xfrm>
            <a:off x="684213" y="620688"/>
            <a:ext cx="7772400" cy="1728192"/>
          </a:xfrm>
        </p:spPr>
        <p:txBody>
          <a:bodyPr/>
          <a:lstStyle/>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endParaRPr lang="en-CA" sz="3200" b="1" dirty="0" smtClean="0">
              <a:solidFill>
                <a:schemeClr val="bg1"/>
              </a:solidFill>
              <a:effectLst>
                <a:outerShdw blurRad="38100" dist="38100" dir="2700000" algn="tl">
                  <a:srgbClr val="C0C0C0"/>
                </a:outerShdw>
              </a:effectLst>
              <a:latin typeface="Arial" charset="0"/>
              <a:cs typeface="Arial" charset="0"/>
            </a:endParaRPr>
          </a:p>
          <a:p>
            <a:pPr algn="ctr" eaLnBrk="1" hangingPunct="1">
              <a:lnSpc>
                <a:spcPct val="80000"/>
              </a:lnSpc>
              <a:defRPr/>
            </a:pPr>
            <a:r>
              <a:rPr lang="en-CA" sz="3200" b="1" dirty="0" smtClean="0">
                <a:solidFill>
                  <a:schemeClr val="bg1"/>
                </a:solidFill>
                <a:effectLst>
                  <a:outerShdw blurRad="38100" dist="38100" dir="2700000" algn="tl">
                    <a:srgbClr val="C0C0C0"/>
                  </a:outerShdw>
                </a:effectLst>
                <a:latin typeface="Arial" charset="0"/>
                <a:cs typeface="Arial" charset="0"/>
              </a:rPr>
              <a:t>GUIDING LIGHTS TECHNOLOGY</a:t>
            </a:r>
          </a:p>
          <a:p>
            <a:pPr algn="ctr" eaLnBrk="1" hangingPunct="1">
              <a:lnSpc>
                <a:spcPct val="80000"/>
              </a:lnSpc>
              <a:defRPr/>
            </a:pPr>
            <a:endParaRPr lang="en-GB" sz="800" b="1" dirty="0" smtClean="0">
              <a:solidFill>
                <a:schemeClr val="bg1"/>
              </a:solidFill>
              <a:latin typeface="Arial" charset="0"/>
              <a:cs typeface="Arial" charset="0"/>
            </a:endParaRPr>
          </a:p>
          <a:p>
            <a:pPr algn="ctr" eaLnBrk="1" hangingPunct="1">
              <a:lnSpc>
                <a:spcPct val="80000"/>
              </a:lnSpc>
              <a:defRPr/>
            </a:pPr>
            <a:r>
              <a:rPr lang="en-GB" sz="1600" b="1" dirty="0" smtClean="0">
                <a:solidFill>
                  <a:schemeClr val="bg1"/>
                </a:solidFill>
                <a:latin typeface="Arial" charset="0"/>
                <a:cs typeface="Arial" charset="0"/>
              </a:rPr>
              <a:t>INTRODUCTION TO THE</a:t>
            </a:r>
            <a:endParaRPr lang="en-GB" sz="800" b="1" dirty="0" smtClean="0">
              <a:solidFill>
                <a:schemeClr val="bg1"/>
              </a:solidFill>
              <a:latin typeface="Arial" charset="0"/>
              <a:cs typeface="Arial" charset="0"/>
            </a:endParaRPr>
          </a:p>
          <a:p>
            <a:pPr algn="ctr" eaLnBrk="1" hangingPunct="1">
              <a:lnSpc>
                <a:spcPct val="80000"/>
              </a:lnSpc>
              <a:defRPr/>
            </a:pPr>
            <a:r>
              <a:rPr lang="en-GB" sz="1600" b="1" dirty="0" smtClean="0">
                <a:solidFill>
                  <a:schemeClr val="bg1"/>
                </a:solidFill>
                <a:latin typeface="Arial" charset="0"/>
                <a:cs typeface="Arial" charset="0"/>
              </a:rPr>
              <a:t>FORWARD FACING CCTV</a:t>
            </a:r>
            <a:r>
              <a:rPr lang="en-GB" sz="1600" dirty="0">
                <a:solidFill>
                  <a:srgbClr val="FF0000"/>
                </a:solidFill>
                <a:effectLst>
                  <a:outerShdw blurRad="38100" dist="38100" dir="2700000" algn="tl">
                    <a:srgbClr val="000000"/>
                  </a:outerShdw>
                </a:effectLst>
                <a:latin typeface="Arial" charset="0"/>
                <a:cs typeface="Arial" charset="0"/>
              </a:rPr>
              <a:t> </a:t>
            </a:r>
            <a:r>
              <a:rPr lang="en-GB" sz="1600" b="1" dirty="0" smtClean="0">
                <a:solidFill>
                  <a:schemeClr val="bg1"/>
                </a:solidFill>
                <a:effectLst>
                  <a:outerShdw blurRad="38100" dist="38100" dir="2700000" algn="tl">
                    <a:srgbClr val="000000"/>
                  </a:outerShdw>
                </a:effectLst>
                <a:latin typeface="Arial" charset="0"/>
                <a:cs typeface="Arial" charset="0"/>
              </a:rPr>
              <a:t> </a:t>
            </a:r>
            <a:r>
              <a:rPr lang="en-GB" sz="3200" b="1" dirty="0">
                <a:solidFill>
                  <a:srgbClr val="0033CC"/>
                </a:solidFill>
                <a:latin typeface="Arial" charset="0"/>
                <a:ea typeface="+mj-ea"/>
                <a:cs typeface="Arial" charset="0"/>
              </a:rPr>
              <a:t> </a:t>
            </a:r>
            <a:r>
              <a:rPr lang="en-GB" b="1" dirty="0">
                <a:solidFill>
                  <a:srgbClr val="FF0000"/>
                </a:solidFill>
                <a:effectLst>
                  <a:outerShdw blurRad="38100" dist="38100" dir="2700000" algn="tl">
                    <a:srgbClr val="000000"/>
                  </a:outerShdw>
                </a:effectLst>
                <a:latin typeface="Arial" charset="0"/>
                <a:ea typeface="+mj-ea"/>
                <a:cs typeface="Arial" charset="0"/>
              </a:rPr>
              <a:t>C</a:t>
            </a:r>
            <a:r>
              <a:rPr lang="en-GB" b="1" dirty="0">
                <a:solidFill>
                  <a:srgbClr val="00CC00"/>
                </a:solidFill>
                <a:effectLst>
                  <a:outerShdw blurRad="38100" dist="38100" dir="2700000" algn="tl">
                    <a:srgbClr val="000000"/>
                  </a:outerShdw>
                </a:effectLst>
                <a:latin typeface="Arial" charset="0"/>
                <a:ea typeface="+mj-ea"/>
                <a:cs typeface="Arial" charset="0"/>
              </a:rPr>
              <a:t>O</a:t>
            </a:r>
            <a:r>
              <a:rPr lang="en-GB" b="1" dirty="0">
                <a:solidFill>
                  <a:srgbClr val="0033CC"/>
                </a:solidFill>
                <a:effectLst>
                  <a:outerShdw blurRad="38100" dist="38100" dir="2700000" algn="tl">
                    <a:srgbClr val="000000"/>
                  </a:outerShdw>
                </a:effectLst>
                <a:latin typeface="Arial" charset="0"/>
                <a:ea typeface="+mj-ea"/>
                <a:cs typeface="Arial" charset="0"/>
              </a:rPr>
              <a:t>L</a:t>
            </a:r>
            <a:r>
              <a:rPr lang="en-GB" b="1" dirty="0">
                <a:solidFill>
                  <a:srgbClr val="C00000"/>
                </a:solidFill>
                <a:effectLst>
                  <a:outerShdw blurRad="38100" dist="38100" dir="2700000" algn="tl">
                    <a:srgbClr val="000000"/>
                  </a:outerShdw>
                </a:effectLst>
                <a:latin typeface="Arial" charset="0"/>
                <a:ea typeface="+mj-ea"/>
                <a:cs typeface="Arial" charset="0"/>
              </a:rPr>
              <a:t>O</a:t>
            </a:r>
            <a:r>
              <a:rPr lang="en-GB" b="1" dirty="0">
                <a:solidFill>
                  <a:srgbClr val="FF0000"/>
                </a:solidFill>
                <a:effectLst>
                  <a:outerShdw blurRad="38100" dist="38100" dir="2700000" algn="tl">
                    <a:srgbClr val="000000"/>
                  </a:outerShdw>
                </a:effectLst>
                <a:latin typeface="Arial" charset="0"/>
                <a:ea typeface="+mj-ea"/>
                <a:cs typeface="Arial" charset="0"/>
              </a:rPr>
              <a:t>U</a:t>
            </a:r>
            <a:r>
              <a:rPr lang="en-GB" b="1" dirty="0">
                <a:solidFill>
                  <a:srgbClr val="0033CC"/>
                </a:solidFill>
                <a:effectLst>
                  <a:outerShdw blurRad="38100" dist="38100" dir="2700000" algn="tl">
                    <a:srgbClr val="000000"/>
                  </a:outerShdw>
                </a:effectLst>
                <a:latin typeface="Arial" charset="0"/>
                <a:ea typeface="+mj-ea"/>
                <a:cs typeface="Arial" charset="0"/>
              </a:rPr>
              <a:t>R</a:t>
            </a:r>
            <a:r>
              <a:rPr lang="en-GB" sz="3200" b="1" dirty="0">
                <a:solidFill>
                  <a:srgbClr val="0033CC"/>
                </a:solidFill>
                <a:effectLst>
                  <a:outerShdw blurRad="38100" dist="38100" dir="2700000" algn="tl">
                    <a:srgbClr val="000000"/>
                  </a:outerShdw>
                </a:effectLst>
                <a:latin typeface="Arial" charset="0"/>
                <a:ea typeface="+mj-ea"/>
                <a:cs typeface="Arial" charset="0"/>
              </a:rPr>
              <a:t> </a:t>
            </a:r>
            <a:r>
              <a:rPr lang="en-GB" sz="1600" b="1" dirty="0" smtClean="0">
                <a:solidFill>
                  <a:schemeClr val="bg1"/>
                </a:solidFill>
                <a:effectLst>
                  <a:outerShdw blurRad="38100" dist="38100" dir="2700000" algn="tl">
                    <a:srgbClr val="FFFFFF"/>
                  </a:outerShdw>
                </a:effectLst>
                <a:latin typeface="Arial" charset="0"/>
                <a:cs typeface="Arial" charset="0"/>
              </a:rPr>
              <a:t> </a:t>
            </a:r>
            <a:r>
              <a:rPr lang="en-GB" sz="1600" b="1" dirty="0">
                <a:solidFill>
                  <a:schemeClr val="bg1"/>
                </a:solidFill>
                <a:effectLst>
                  <a:outerShdw blurRad="38100" dist="38100" dir="2700000" algn="tl">
                    <a:srgbClr val="000000"/>
                  </a:outerShdw>
                </a:effectLst>
                <a:latin typeface="Arial" charset="0"/>
                <a:cs typeface="Arial" charset="0"/>
              </a:rPr>
              <a:t>NIGHT </a:t>
            </a:r>
            <a:r>
              <a:rPr lang="en-GB" sz="1600" b="1" dirty="0" smtClean="0">
                <a:solidFill>
                  <a:schemeClr val="bg1"/>
                </a:solidFill>
                <a:effectLst>
                  <a:outerShdw blurRad="38100" dist="38100" dir="2700000" algn="tl">
                    <a:srgbClr val="000000"/>
                  </a:outerShdw>
                </a:effectLst>
                <a:latin typeface="Arial" charset="0"/>
                <a:cs typeface="Arial" charset="0"/>
              </a:rPr>
              <a:t>VISION CAMERA</a:t>
            </a:r>
            <a:endParaRPr lang="en-GB" sz="1600" b="1" dirty="0" smtClean="0">
              <a:solidFill>
                <a:schemeClr val="bg1"/>
              </a:solidFill>
              <a:latin typeface="Arial" charset="0"/>
              <a:cs typeface="Arial" charset="0"/>
            </a:endParaRPr>
          </a:p>
          <a:p>
            <a:pPr algn="ctr" eaLnBrk="1" hangingPunct="1">
              <a:lnSpc>
                <a:spcPct val="80000"/>
              </a:lnSpc>
              <a:defRPr/>
            </a:pPr>
            <a:r>
              <a:rPr lang="en-GB" sz="1500" b="1" dirty="0" smtClean="0">
                <a:solidFill>
                  <a:schemeClr val="bg1"/>
                </a:solidFill>
                <a:latin typeface="Arial" charset="0"/>
                <a:cs typeface="Arial" charset="0"/>
              </a:rPr>
              <a:t>For Drivers Cab  to </a:t>
            </a:r>
            <a:r>
              <a:rPr lang="en-GB" sz="1500" b="1" dirty="0">
                <a:solidFill>
                  <a:schemeClr val="bg1"/>
                </a:solidFill>
                <a:latin typeface="Arial" charset="0"/>
                <a:cs typeface="Arial" charset="0"/>
              </a:rPr>
              <a:t>E</a:t>
            </a:r>
            <a:r>
              <a:rPr lang="en-GB" sz="1500" b="1" dirty="0" smtClean="0">
                <a:solidFill>
                  <a:schemeClr val="bg1"/>
                </a:solidFill>
                <a:latin typeface="Arial" charset="0"/>
                <a:cs typeface="Arial" charset="0"/>
              </a:rPr>
              <a:t>nhance Rail Security &amp; Surveillance and Reduce</a:t>
            </a:r>
          </a:p>
          <a:p>
            <a:pPr algn="ctr" eaLnBrk="1" hangingPunct="1">
              <a:lnSpc>
                <a:spcPct val="80000"/>
              </a:lnSpc>
              <a:defRPr/>
            </a:pPr>
            <a:r>
              <a:rPr lang="en-CA" sz="1500" b="1" dirty="0" smtClean="0">
                <a:solidFill>
                  <a:schemeClr val="bg1"/>
                </a:solidFill>
                <a:latin typeface="Arial" charset="0"/>
                <a:cs typeface="Arial" charset="0"/>
              </a:rPr>
              <a:t>cost of delays caused by Suicide - Assaults –  Threats</a:t>
            </a:r>
          </a:p>
          <a:p>
            <a:pPr algn="ctr" eaLnBrk="1" hangingPunct="1">
              <a:lnSpc>
                <a:spcPct val="80000"/>
              </a:lnSpc>
              <a:defRPr/>
            </a:pPr>
            <a:r>
              <a:rPr lang="en-CA" sz="1500" b="1" dirty="0" smtClean="0">
                <a:solidFill>
                  <a:schemeClr val="bg1"/>
                </a:solidFill>
                <a:latin typeface="Arial" charset="0"/>
                <a:cs typeface="Arial" charset="0"/>
              </a:rPr>
              <a:t> Copper cable theft &amp; Vandalism</a:t>
            </a:r>
            <a:endParaRPr lang="en-CA" sz="1500" b="1" dirty="0" smtClean="0">
              <a:solidFill>
                <a:srgbClr val="FF0000"/>
              </a:solidFill>
              <a:latin typeface="Arial" charset="0"/>
              <a:cs typeface="Arial" charset="0"/>
            </a:endParaRPr>
          </a:p>
          <a:p>
            <a:pPr algn="ctr" eaLnBrk="1" hangingPunct="1">
              <a:lnSpc>
                <a:spcPct val="80000"/>
              </a:lnSpc>
              <a:defRPr/>
            </a:pPr>
            <a:r>
              <a:rPr lang="en-CA" sz="1400" b="1" dirty="0" smtClean="0">
                <a:solidFill>
                  <a:schemeClr val="bg1"/>
                </a:solidFill>
                <a:latin typeface="Arial" charset="0"/>
                <a:cs typeface="Arial" charset="0"/>
              </a:rPr>
              <a:t> </a:t>
            </a:r>
            <a:endParaRPr lang="en-CA" sz="1200" b="1" dirty="0" smtClean="0">
              <a:solidFill>
                <a:schemeClr val="bg1"/>
              </a:solidFill>
              <a:latin typeface="Arial" charset="0"/>
              <a:cs typeface="Arial" charset="0"/>
            </a:endParaRPr>
          </a:p>
        </p:txBody>
      </p:sp>
      <p:sp>
        <p:nvSpPr>
          <p:cNvPr id="14347" name="Text Box 11"/>
          <p:cNvSpPr txBox="1">
            <a:spLocks noChangeArrowheads="1"/>
          </p:cNvSpPr>
          <p:nvPr/>
        </p:nvSpPr>
        <p:spPr bwMode="auto">
          <a:xfrm>
            <a:off x="0" y="4508500"/>
            <a:ext cx="9144000" cy="2369880"/>
          </a:xfrm>
          <a:prstGeom prst="rect">
            <a:avLst/>
          </a:prstGeom>
          <a:noFill/>
          <a:ln w="9525" algn="ctr">
            <a:noFill/>
            <a:miter lim="800000"/>
            <a:headEnd/>
            <a:tailEnd/>
          </a:ln>
          <a:effectLst/>
        </p:spPr>
        <p:txBody>
          <a:bodyPr>
            <a:spAutoFit/>
          </a:bodyPr>
          <a:lstStyle/>
          <a:p>
            <a:pPr algn="ctr"/>
            <a:endParaRPr lang="en-CA" dirty="0" smtClean="0">
              <a:solidFill>
                <a:schemeClr val="bg1"/>
              </a:solidFill>
              <a:latin typeface="Calibri" pitchFamily="34" charset="0"/>
              <a:cs typeface="Arial" charset="0"/>
            </a:endParaRPr>
          </a:p>
          <a:p>
            <a:pPr algn="ctr"/>
            <a:r>
              <a:rPr lang="en-CA" dirty="0" smtClean="0">
                <a:solidFill>
                  <a:schemeClr val="bg1"/>
                </a:solidFill>
                <a:latin typeface="Calibri" pitchFamily="34" charset="0"/>
                <a:cs typeface="Arial" charset="0"/>
              </a:rPr>
              <a:t>THE FORWARD FACING CAMERA </a:t>
            </a:r>
            <a:r>
              <a:rPr lang="en-CA" dirty="0">
                <a:solidFill>
                  <a:schemeClr val="bg1"/>
                </a:solidFill>
                <a:latin typeface="Calibri" pitchFamily="34" charset="0"/>
                <a:cs typeface="Arial" charset="0"/>
              </a:rPr>
              <a:t>SYSTEM THAT RECORDS IN</a:t>
            </a:r>
            <a:r>
              <a:rPr lang="en-GB" dirty="0">
                <a:solidFill>
                  <a:schemeClr val="bg1"/>
                </a:solidFill>
                <a:latin typeface="Calibri" pitchFamily="34" charset="0"/>
                <a:cs typeface="Arial" charset="0"/>
              </a:rPr>
              <a:t> </a:t>
            </a:r>
            <a:r>
              <a:rPr lang="en-CA" dirty="0">
                <a:solidFill>
                  <a:schemeClr val="bg1"/>
                </a:solidFill>
                <a:latin typeface="Calibri" pitchFamily="34" charset="0"/>
                <a:cs typeface="Arial" charset="0"/>
              </a:rPr>
              <a:t>HIGH DEFINITION</a:t>
            </a:r>
            <a:r>
              <a:rPr lang="en-GB" dirty="0">
                <a:solidFill>
                  <a:schemeClr val="bg1"/>
                </a:solidFill>
                <a:effectLst>
                  <a:outerShdw blurRad="38100" dist="38100" dir="2700000" algn="tl">
                    <a:srgbClr val="C0C0C0"/>
                  </a:outerShdw>
                </a:effectLst>
                <a:latin typeface="Calibri" pitchFamily="34" charset="0"/>
                <a:cs typeface="Arial" charset="0"/>
              </a:rPr>
              <a:t> </a:t>
            </a:r>
            <a:r>
              <a:rPr lang="en-GB" dirty="0">
                <a:solidFill>
                  <a:srgbClr val="FF0000"/>
                </a:solidFill>
                <a:effectLst>
                  <a:outerShdw blurRad="38100" dist="38100" dir="2700000" algn="tl">
                    <a:srgbClr val="C0C0C0"/>
                  </a:outerShdw>
                </a:effectLst>
                <a:latin typeface="Calibri" pitchFamily="34" charset="0"/>
                <a:cs typeface="Arial" charset="0"/>
              </a:rPr>
              <a:t>C</a:t>
            </a:r>
            <a:r>
              <a:rPr lang="en-GB" dirty="0">
                <a:solidFill>
                  <a:srgbClr val="00CC00"/>
                </a:solidFill>
                <a:effectLst>
                  <a:outerShdw blurRad="38100" dist="38100" dir="2700000" algn="tl">
                    <a:srgbClr val="C0C0C0"/>
                  </a:outerShdw>
                </a:effectLst>
                <a:latin typeface="Calibri" pitchFamily="34" charset="0"/>
                <a:cs typeface="Arial" charset="0"/>
              </a:rPr>
              <a:t>O</a:t>
            </a:r>
            <a:r>
              <a:rPr lang="en-GB" dirty="0">
                <a:solidFill>
                  <a:srgbClr val="0033CC"/>
                </a:solidFill>
                <a:effectLst>
                  <a:outerShdw blurRad="38100" dist="38100" dir="2700000" algn="tl">
                    <a:srgbClr val="C0C0C0"/>
                  </a:outerShdw>
                </a:effectLst>
                <a:latin typeface="Calibri" pitchFamily="34" charset="0"/>
                <a:cs typeface="Arial" charset="0"/>
              </a:rPr>
              <a:t>L</a:t>
            </a:r>
            <a:r>
              <a:rPr lang="en-GB" dirty="0">
                <a:solidFill>
                  <a:srgbClr val="C00000"/>
                </a:solidFill>
                <a:effectLst>
                  <a:outerShdw blurRad="38100" dist="38100" dir="2700000" algn="tl">
                    <a:srgbClr val="C0C0C0"/>
                  </a:outerShdw>
                </a:effectLst>
                <a:latin typeface="Calibri" pitchFamily="34" charset="0"/>
                <a:cs typeface="Arial" charset="0"/>
              </a:rPr>
              <a:t>O</a:t>
            </a:r>
            <a:r>
              <a:rPr lang="en-GB" dirty="0">
                <a:solidFill>
                  <a:srgbClr val="FF0000"/>
                </a:solidFill>
                <a:effectLst>
                  <a:outerShdw blurRad="38100" dist="38100" dir="2700000" algn="tl">
                    <a:srgbClr val="C0C0C0"/>
                  </a:outerShdw>
                </a:effectLst>
                <a:latin typeface="Calibri" pitchFamily="34" charset="0"/>
                <a:cs typeface="Arial" charset="0"/>
              </a:rPr>
              <a:t>U</a:t>
            </a:r>
            <a:r>
              <a:rPr lang="en-GB" dirty="0">
                <a:solidFill>
                  <a:srgbClr val="0033CC"/>
                </a:solidFill>
                <a:effectLst>
                  <a:outerShdw blurRad="38100" dist="38100" dir="2700000" algn="tl">
                    <a:srgbClr val="C0C0C0"/>
                  </a:outerShdw>
                </a:effectLst>
                <a:latin typeface="Calibri" pitchFamily="34" charset="0"/>
                <a:cs typeface="Arial" charset="0"/>
              </a:rPr>
              <a:t>R</a:t>
            </a:r>
            <a:r>
              <a:rPr lang="en-CA" dirty="0">
                <a:solidFill>
                  <a:srgbClr val="0033CC"/>
                </a:solidFill>
                <a:effectLst>
                  <a:outerShdw blurRad="38100" dist="38100" dir="2700000" algn="tl">
                    <a:srgbClr val="C0C0C0"/>
                  </a:outerShdw>
                </a:effectLst>
                <a:latin typeface="Calibri" pitchFamily="34" charset="0"/>
                <a:cs typeface="Arial" charset="0"/>
              </a:rPr>
              <a:t> </a:t>
            </a:r>
          </a:p>
          <a:p>
            <a:pPr algn="ctr"/>
            <a:r>
              <a:rPr lang="en-CA" dirty="0">
                <a:solidFill>
                  <a:schemeClr val="bg1"/>
                </a:solidFill>
                <a:latin typeface="Calibri" pitchFamily="34" charset="0"/>
                <a:cs typeface="Arial" charset="0"/>
              </a:rPr>
              <a:t>DURING DAYLIGHT AND NIGHT TIME, PROVIDING ESSENTIAL, QUALITY EVIDENCE OF</a:t>
            </a:r>
            <a:r>
              <a:rPr lang="en-CA" i="1" dirty="0">
                <a:solidFill>
                  <a:schemeClr val="bg1"/>
                </a:solidFill>
                <a:latin typeface="Calibri" pitchFamily="34" charset="0"/>
                <a:cs typeface="Arial" charset="0"/>
              </a:rPr>
              <a:t>: </a:t>
            </a:r>
          </a:p>
          <a:p>
            <a:pPr algn="ctr"/>
            <a:endParaRPr lang="en-CA" sz="1000" i="1" dirty="0">
              <a:solidFill>
                <a:schemeClr val="bg1"/>
              </a:solidFill>
              <a:latin typeface="Calibri" pitchFamily="34" charset="0"/>
              <a:cs typeface="Arial" charset="0"/>
            </a:endParaRPr>
          </a:p>
          <a:p>
            <a:pPr algn="ctr"/>
            <a:r>
              <a:rPr lang="en-CA" sz="2400" dirty="0" smtClean="0">
                <a:solidFill>
                  <a:schemeClr val="bg1"/>
                </a:solidFill>
                <a:latin typeface="Calibri" pitchFamily="34" charset="0"/>
                <a:cs typeface="Arial" charset="0"/>
              </a:rPr>
              <a:t>SUICIDES – ASSAULTS – THREATS - VANDALISM -  CABLE THEFT </a:t>
            </a:r>
          </a:p>
          <a:p>
            <a:pPr algn="ctr"/>
            <a:r>
              <a:rPr lang="en-CA" sz="2000" dirty="0" smtClean="0">
                <a:solidFill>
                  <a:schemeClr val="bg1"/>
                </a:solidFill>
                <a:latin typeface="Calibri" pitchFamily="34" charset="0"/>
                <a:cs typeface="Arial" charset="0"/>
              </a:rPr>
              <a:t>OPERATIONAL </a:t>
            </a:r>
            <a:r>
              <a:rPr lang="en-CA" sz="2000" dirty="0">
                <a:solidFill>
                  <a:schemeClr val="bg1"/>
                </a:solidFill>
                <a:latin typeface="Calibri" pitchFamily="34" charset="0"/>
                <a:cs typeface="Arial" charset="0"/>
              </a:rPr>
              <a:t>INCIDENTS, </a:t>
            </a:r>
            <a:r>
              <a:rPr lang="en-CA" sz="2000" dirty="0" smtClean="0">
                <a:solidFill>
                  <a:schemeClr val="bg1"/>
                </a:solidFill>
                <a:latin typeface="Calibri" pitchFamily="34" charset="0"/>
                <a:cs typeface="Arial" charset="0"/>
              </a:rPr>
              <a:t>ACCIDENTS</a:t>
            </a:r>
          </a:p>
          <a:p>
            <a:pPr algn="ctr"/>
            <a:r>
              <a:rPr lang="en-CA" sz="2000" dirty="0" smtClean="0">
                <a:solidFill>
                  <a:schemeClr val="bg1"/>
                </a:solidFill>
                <a:latin typeface="Calibri" pitchFamily="34" charset="0"/>
                <a:cs typeface="Arial" charset="0"/>
              </a:rPr>
              <a:t>SECURITY AND SURVEILLANCE, </a:t>
            </a:r>
            <a:r>
              <a:rPr lang="en-CA" sz="2000" dirty="0">
                <a:solidFill>
                  <a:schemeClr val="bg1"/>
                </a:solidFill>
                <a:latin typeface="Calibri" pitchFamily="34" charset="0"/>
                <a:cs typeface="Arial" charset="0"/>
              </a:rPr>
              <a:t>SAFETY, LEGAL </a:t>
            </a:r>
            <a:r>
              <a:rPr lang="en-CA" sz="2000" dirty="0" smtClean="0">
                <a:solidFill>
                  <a:schemeClr val="bg1"/>
                </a:solidFill>
                <a:latin typeface="Calibri" pitchFamily="34" charset="0"/>
                <a:cs typeface="Arial" charset="0"/>
              </a:rPr>
              <a:t>PROCEEDINGS, DRIVER </a:t>
            </a:r>
            <a:r>
              <a:rPr lang="en-CA" sz="2000" dirty="0">
                <a:solidFill>
                  <a:schemeClr val="bg1"/>
                </a:solidFill>
                <a:latin typeface="Calibri" pitchFamily="34" charset="0"/>
                <a:cs typeface="Arial" charset="0"/>
              </a:rPr>
              <a:t>TRAINING</a:t>
            </a:r>
            <a:r>
              <a:rPr lang="en-CA" sz="2000" dirty="0">
                <a:solidFill>
                  <a:schemeClr val="bg1"/>
                </a:solidFill>
                <a:latin typeface="Calibri" pitchFamily="34" charset="0"/>
              </a:rPr>
              <a:t/>
            </a:r>
            <a:br>
              <a:rPr lang="en-CA" sz="2000" dirty="0">
                <a:solidFill>
                  <a:schemeClr val="bg1"/>
                </a:solidFill>
                <a:latin typeface="Calibri" pitchFamily="34" charset="0"/>
              </a:rPr>
            </a:br>
            <a:endParaRPr lang="en-GB" sz="2000" dirty="0">
              <a:solidFill>
                <a:schemeClr val="bg1"/>
              </a:solidFill>
              <a:latin typeface="Calibri" pitchFamily="34" charset="0"/>
            </a:endParaRPr>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6475"/>
            <a:ext cx="9036050" cy="4581525"/>
          </a:xfrm>
        </p:spPr>
        <p:txBody>
          <a:bodyPr>
            <a:normAutofit fontScale="90000"/>
          </a:bodyPr>
          <a:lstStyle/>
          <a:p>
            <a:pPr algn="ctr" eaLnBrk="1" hangingPunct="1">
              <a:defRPr/>
            </a:pPr>
            <a:r>
              <a:rPr lang="en-CA" sz="1400" cap="none" dirty="0" smtClean="0"/>
              <a:t/>
            </a:r>
            <a:br>
              <a:rPr lang="en-CA" sz="1400" cap="none" dirty="0" smtClean="0"/>
            </a:br>
            <a:r>
              <a:rPr lang="en-CA" sz="1400" cap="none" dirty="0" smtClean="0">
                <a:solidFill>
                  <a:srgbClr val="FF0000"/>
                </a:solidFill>
              </a:rPr>
              <a:t/>
            </a:r>
            <a:br>
              <a:rPr lang="en-CA" sz="1400" cap="none" dirty="0" smtClean="0">
                <a:solidFill>
                  <a:srgbClr val="FF0000"/>
                </a:solidFill>
              </a:rPr>
            </a:br>
            <a:r>
              <a:rPr lang="en-CA" sz="2400" cap="none" dirty="0" smtClean="0"/>
              <a:t/>
            </a:r>
            <a:br>
              <a:rPr lang="en-CA" sz="2400" cap="none" dirty="0" smtClean="0"/>
            </a:br>
            <a:r>
              <a:rPr lang="en-CA" sz="1600" cap="none" dirty="0" smtClean="0">
                <a:solidFill>
                  <a:srgbClr val="0033CC"/>
                </a:solidFill>
                <a:cs typeface="Arial" charset="0"/>
              </a:rPr>
              <a:t>THE OMNIVIEW HIGH DEFINITION FFCCTV CAMERA WITH </a:t>
            </a:r>
            <a:r>
              <a:rPr lang="en-GB" sz="1600" i="1" cap="none" dirty="0" smtClean="0">
                <a:solidFill>
                  <a:srgbClr val="FF0000"/>
                </a:solidFill>
                <a:effectLst>
                  <a:outerShdw blurRad="38100" dist="38100" dir="2700000" algn="tl">
                    <a:srgbClr val="C0C0C0"/>
                  </a:outerShdw>
                </a:effectLst>
                <a:cs typeface="Arial" charset="0"/>
              </a:rPr>
              <a:t>C</a:t>
            </a:r>
            <a:r>
              <a:rPr lang="en-GB" sz="1600" i="1" cap="none" dirty="0" smtClean="0">
                <a:solidFill>
                  <a:srgbClr val="00CC00"/>
                </a:solidFill>
                <a:effectLst>
                  <a:outerShdw blurRad="38100" dist="38100" dir="2700000" algn="tl">
                    <a:srgbClr val="C0C0C0"/>
                  </a:outerShdw>
                </a:effectLst>
                <a:cs typeface="Arial" charset="0"/>
              </a:rPr>
              <a:t>O</a:t>
            </a:r>
            <a:r>
              <a:rPr lang="en-GB" sz="1600" i="1" cap="none" dirty="0" smtClean="0">
                <a:solidFill>
                  <a:srgbClr val="0033CC"/>
                </a:solidFill>
                <a:effectLst>
                  <a:outerShdw blurRad="38100" dist="38100" dir="2700000" algn="tl">
                    <a:srgbClr val="C0C0C0"/>
                  </a:outerShdw>
                </a:effectLst>
                <a:cs typeface="Arial" charset="0"/>
              </a:rPr>
              <a:t>L</a:t>
            </a:r>
            <a:r>
              <a:rPr lang="en-GB" sz="1600" i="1" cap="none" dirty="0" smtClean="0">
                <a:solidFill>
                  <a:srgbClr val="FF9933"/>
                </a:solidFill>
                <a:effectLst>
                  <a:outerShdw blurRad="38100" dist="38100" dir="2700000" algn="tl">
                    <a:srgbClr val="C0C0C0"/>
                  </a:outerShdw>
                </a:effectLst>
                <a:cs typeface="Arial" charset="0"/>
              </a:rPr>
              <a:t>O</a:t>
            </a:r>
            <a:r>
              <a:rPr lang="en-GB" sz="1600" i="1" cap="none" dirty="0" smtClean="0">
                <a:solidFill>
                  <a:srgbClr val="FF0000"/>
                </a:solidFill>
                <a:effectLst>
                  <a:outerShdw blurRad="38100" dist="38100" dir="2700000" algn="tl">
                    <a:srgbClr val="C0C0C0"/>
                  </a:outerShdw>
                </a:effectLst>
                <a:cs typeface="Arial" charset="0"/>
              </a:rPr>
              <a:t>U</a:t>
            </a:r>
            <a:r>
              <a:rPr lang="en-GB" sz="1600" i="1" cap="none" dirty="0" smtClean="0">
                <a:solidFill>
                  <a:srgbClr val="0033CC"/>
                </a:solidFill>
                <a:effectLst>
                  <a:outerShdw blurRad="38100" dist="38100" dir="2700000" algn="tl">
                    <a:srgbClr val="C0C0C0"/>
                  </a:outerShdw>
                </a:effectLst>
                <a:cs typeface="Arial" charset="0"/>
              </a:rPr>
              <a:t>R</a:t>
            </a:r>
            <a:r>
              <a:rPr lang="en-GB" sz="1600" i="1" cap="none" dirty="0" smtClean="0">
                <a:effectLst>
                  <a:outerShdw blurRad="38100" dist="38100" dir="2700000" algn="tl">
                    <a:srgbClr val="C0C0C0"/>
                  </a:outerShdw>
                </a:effectLst>
                <a:cs typeface="Arial" charset="0"/>
              </a:rPr>
              <a:t> </a:t>
            </a:r>
            <a:r>
              <a:rPr lang="en-GB" sz="1600" i="1" cap="none" dirty="0" smtClean="0">
                <a:solidFill>
                  <a:srgbClr val="FF0000"/>
                </a:solidFill>
                <a:effectLst>
                  <a:outerShdw blurRad="38100" dist="38100" dir="2700000" algn="tl">
                    <a:srgbClr val="C0C0C0"/>
                  </a:outerShdw>
                </a:effectLst>
                <a:cs typeface="Arial" charset="0"/>
              </a:rPr>
              <a:t>N</a:t>
            </a:r>
            <a:r>
              <a:rPr lang="en-GB" sz="1600" i="1" cap="none" dirty="0" smtClean="0">
                <a:solidFill>
                  <a:srgbClr val="0033CC"/>
                </a:solidFill>
                <a:effectLst>
                  <a:outerShdw blurRad="38100" dist="38100" dir="2700000" algn="tl">
                    <a:srgbClr val="C0C0C0"/>
                  </a:outerShdw>
                </a:effectLst>
                <a:cs typeface="Arial" charset="0"/>
              </a:rPr>
              <a:t>I</a:t>
            </a:r>
            <a:r>
              <a:rPr lang="en-GB" sz="1600" i="1" cap="none" dirty="0" smtClean="0">
                <a:solidFill>
                  <a:srgbClr val="FF3399"/>
                </a:solidFill>
                <a:effectLst>
                  <a:outerShdw blurRad="38100" dist="38100" dir="2700000" algn="tl">
                    <a:srgbClr val="C0C0C0"/>
                  </a:outerShdw>
                </a:effectLst>
                <a:cs typeface="Arial" charset="0"/>
              </a:rPr>
              <a:t>G</a:t>
            </a:r>
            <a:r>
              <a:rPr lang="en-GB" sz="1600" i="1" cap="none" dirty="0" smtClean="0">
                <a:solidFill>
                  <a:srgbClr val="FF0000"/>
                </a:solidFill>
                <a:effectLst>
                  <a:outerShdw blurRad="38100" dist="38100" dir="2700000" algn="tl">
                    <a:srgbClr val="C0C0C0"/>
                  </a:outerShdw>
                </a:effectLst>
                <a:cs typeface="Arial" charset="0"/>
              </a:rPr>
              <a:t>H</a:t>
            </a:r>
            <a:r>
              <a:rPr lang="en-GB" sz="1600" i="1" cap="none" dirty="0" smtClean="0">
                <a:solidFill>
                  <a:srgbClr val="0033CC"/>
                </a:solidFill>
                <a:effectLst>
                  <a:outerShdw blurRad="38100" dist="38100" dir="2700000" algn="tl">
                    <a:srgbClr val="C0C0C0"/>
                  </a:outerShdw>
                </a:effectLst>
                <a:cs typeface="Arial" charset="0"/>
              </a:rPr>
              <a:t>T</a:t>
            </a:r>
            <a:r>
              <a:rPr lang="en-GB" sz="1600" i="1" cap="none" dirty="0" smtClean="0">
                <a:solidFill>
                  <a:srgbClr val="00B0F0"/>
                </a:solidFill>
                <a:effectLst>
                  <a:outerShdw blurRad="38100" dist="38100" dir="2700000" algn="tl">
                    <a:srgbClr val="C0C0C0"/>
                  </a:outerShdw>
                </a:effectLst>
                <a:cs typeface="Arial" charset="0"/>
              </a:rPr>
              <a:t> </a:t>
            </a:r>
            <a:r>
              <a:rPr lang="en-GB" sz="1600" i="1" cap="none" dirty="0" smtClean="0">
                <a:solidFill>
                  <a:srgbClr val="FF0000"/>
                </a:solidFill>
                <a:effectLst>
                  <a:outerShdw blurRad="38100" dist="38100" dir="2700000" algn="tl">
                    <a:srgbClr val="C0C0C0"/>
                  </a:outerShdw>
                </a:effectLst>
                <a:cs typeface="Arial" charset="0"/>
              </a:rPr>
              <a:t>VI</a:t>
            </a:r>
            <a:r>
              <a:rPr lang="en-GB" sz="1600" i="1" cap="none" dirty="0" smtClean="0">
                <a:solidFill>
                  <a:srgbClr val="FF3399"/>
                </a:solidFill>
                <a:effectLst>
                  <a:outerShdw blurRad="38100" dist="38100" dir="2700000" algn="tl">
                    <a:srgbClr val="C0C0C0"/>
                  </a:outerShdw>
                </a:effectLst>
                <a:cs typeface="Arial" charset="0"/>
              </a:rPr>
              <a:t>S</a:t>
            </a:r>
            <a:r>
              <a:rPr lang="en-GB" sz="1600" i="1" cap="none" dirty="0" smtClean="0">
                <a:solidFill>
                  <a:srgbClr val="FF0000"/>
                </a:solidFill>
                <a:effectLst>
                  <a:outerShdw blurRad="38100" dist="38100" dir="2700000" algn="tl">
                    <a:srgbClr val="C0C0C0"/>
                  </a:outerShdw>
                </a:effectLst>
                <a:cs typeface="Arial" charset="0"/>
              </a:rPr>
              <a:t>I</a:t>
            </a:r>
            <a:r>
              <a:rPr lang="en-GB" sz="1600" i="1" cap="none" dirty="0" smtClean="0">
                <a:solidFill>
                  <a:srgbClr val="00CC00"/>
                </a:solidFill>
                <a:effectLst>
                  <a:outerShdw blurRad="38100" dist="38100" dir="2700000" algn="tl">
                    <a:srgbClr val="C0C0C0"/>
                  </a:outerShdw>
                </a:effectLst>
                <a:cs typeface="Arial" charset="0"/>
              </a:rPr>
              <a:t>O</a:t>
            </a:r>
            <a:r>
              <a:rPr lang="en-GB" sz="1600" i="1" cap="none" dirty="0" smtClean="0">
                <a:solidFill>
                  <a:srgbClr val="FF0000"/>
                </a:solidFill>
                <a:effectLst>
                  <a:outerShdw blurRad="38100" dist="38100" dir="2700000" algn="tl">
                    <a:srgbClr val="C0C0C0"/>
                  </a:outerShdw>
                </a:effectLst>
                <a:cs typeface="Arial" charset="0"/>
              </a:rPr>
              <a:t>N</a:t>
            </a:r>
            <a:r>
              <a:rPr lang="en-GB" sz="1600" cap="none" dirty="0" smtClean="0">
                <a:solidFill>
                  <a:srgbClr val="FF0000"/>
                </a:solidFill>
                <a:cs typeface="Arial" charset="0"/>
              </a:rPr>
              <a:t> </a:t>
            </a:r>
            <a:r>
              <a:rPr lang="en-GB" sz="1600" cap="none" dirty="0" smtClean="0">
                <a:solidFill>
                  <a:srgbClr val="0033CC"/>
                </a:solidFill>
                <a:cs typeface="Arial" charset="0"/>
              </a:rPr>
              <a:t>CAN PROVIDE TRANSIT POLICE WITH CRYSTAL CLEAR VIDEO AND AUDIO. THE CLARITY WOULD ENABLE A STILL PHOTO FRAME FROM </a:t>
            </a:r>
            <a:br>
              <a:rPr lang="en-GB" sz="1600" cap="none" dirty="0" smtClean="0">
                <a:solidFill>
                  <a:srgbClr val="0033CC"/>
                </a:solidFill>
                <a:cs typeface="Arial" charset="0"/>
              </a:rPr>
            </a:br>
            <a:r>
              <a:rPr lang="en-GB" sz="1600" cap="none" dirty="0" smtClean="0">
                <a:solidFill>
                  <a:srgbClr val="0033CC"/>
                </a:solidFill>
                <a:cs typeface="Arial" charset="0"/>
              </a:rPr>
              <a:t>THE VIDEO</a:t>
            </a:r>
            <a:r>
              <a:rPr lang="en-GB" sz="1600" cap="none" dirty="0">
                <a:solidFill>
                  <a:srgbClr val="0033CC"/>
                </a:solidFill>
                <a:cs typeface="Arial" charset="0"/>
              </a:rPr>
              <a:t> </a:t>
            </a:r>
            <a:r>
              <a:rPr lang="en-GB" sz="1600" cap="none" dirty="0" smtClean="0">
                <a:solidFill>
                  <a:srgbClr val="0033CC"/>
                </a:solidFill>
                <a:cs typeface="Arial" charset="0"/>
              </a:rPr>
              <a:t>TO BE RUN THROUGH A FACIAL RECOGNITION DATA BASE.</a:t>
            </a:r>
            <a:br>
              <a:rPr lang="en-GB" sz="1600" cap="none" dirty="0" smtClean="0">
                <a:solidFill>
                  <a:srgbClr val="0033CC"/>
                </a:solidFill>
                <a:cs typeface="Arial" charset="0"/>
              </a:rPr>
            </a:br>
            <a:r>
              <a:rPr lang="en-GB" sz="1600" cap="none" dirty="0" smtClean="0">
                <a:solidFill>
                  <a:srgbClr val="0033CC"/>
                </a:solidFill>
                <a:cs typeface="Arial" charset="0"/>
              </a:rPr>
              <a:t> THE RECORDED DATA CAN PROVIDE EVIDENCE IN THE CASE OF;</a:t>
            </a:r>
            <a:br>
              <a:rPr lang="en-GB" sz="1600" cap="none" dirty="0" smtClean="0">
                <a:solidFill>
                  <a:srgbClr val="0033CC"/>
                </a:solidFill>
                <a:cs typeface="Arial" charset="0"/>
              </a:rPr>
            </a:br>
            <a:r>
              <a:rPr lang="en-CA" sz="1400" cap="none" dirty="0" smtClean="0">
                <a:solidFill>
                  <a:srgbClr val="FF0000"/>
                </a:solidFill>
              </a:rPr>
              <a:t/>
            </a:r>
            <a:br>
              <a:rPr lang="en-CA" sz="1400" cap="none" dirty="0" smtClean="0">
                <a:solidFill>
                  <a:srgbClr val="FF0000"/>
                </a:solidFill>
              </a:rPr>
            </a:br>
            <a:r>
              <a:rPr lang="en-CA" sz="1400" cap="none" dirty="0" smtClean="0">
                <a:solidFill>
                  <a:srgbClr val="FF0000"/>
                </a:solidFill>
              </a:rPr>
              <a:t/>
            </a:r>
            <a:br>
              <a:rPr lang="en-CA" sz="1400" cap="none" dirty="0" smtClean="0">
                <a:solidFill>
                  <a:srgbClr val="FF0000"/>
                </a:solidFill>
              </a:rPr>
            </a:br>
            <a:r>
              <a:rPr lang="en-GB" sz="2700" cap="none" dirty="0" smtClean="0">
                <a:solidFill>
                  <a:srgbClr val="FF0000"/>
                </a:solidFill>
                <a:cs typeface="Arial" charset="0"/>
              </a:rPr>
              <a:t>SUICIDE - COPPER CABLE THEFT</a:t>
            </a:r>
            <a:br>
              <a:rPr lang="en-GB" sz="2700" cap="none" dirty="0" smtClean="0">
                <a:solidFill>
                  <a:srgbClr val="FF0000"/>
                </a:solidFill>
                <a:cs typeface="Arial" charset="0"/>
              </a:rPr>
            </a:br>
            <a:r>
              <a:rPr lang="en-GB" sz="2700" cap="none" dirty="0" smtClean="0">
                <a:solidFill>
                  <a:srgbClr val="FF0000"/>
                </a:solidFill>
                <a:cs typeface="Arial" charset="0"/>
              </a:rPr>
              <a:t/>
            </a:r>
            <a:br>
              <a:rPr lang="en-GB" sz="2700" cap="none" dirty="0" smtClean="0">
                <a:solidFill>
                  <a:srgbClr val="FF0000"/>
                </a:solidFill>
                <a:cs typeface="Arial" charset="0"/>
              </a:rPr>
            </a:br>
            <a:r>
              <a:rPr lang="en-GB" sz="1800" cap="none" dirty="0" smtClean="0">
                <a:solidFill>
                  <a:srgbClr val="FF0000"/>
                </a:solidFill>
                <a:cs typeface="Arial" charset="0"/>
              </a:rPr>
              <a:t> COLLISIONS – ASSAULTS - SIGNALS PASSED AT DANGER</a:t>
            </a:r>
            <a:br>
              <a:rPr lang="en-GB" sz="1800" cap="none" dirty="0" smtClean="0">
                <a:solidFill>
                  <a:srgbClr val="FF0000"/>
                </a:solidFill>
                <a:cs typeface="Arial" charset="0"/>
              </a:rPr>
            </a:br>
            <a:r>
              <a:rPr lang="en-GB" sz="1800" cap="none" dirty="0" smtClean="0">
                <a:solidFill>
                  <a:srgbClr val="FF0000"/>
                </a:solidFill>
                <a:cs typeface="Arial" charset="0"/>
              </a:rPr>
              <a:t/>
            </a:r>
            <a:br>
              <a:rPr lang="en-GB" sz="1800" cap="none" dirty="0" smtClean="0">
                <a:solidFill>
                  <a:srgbClr val="FF0000"/>
                </a:solidFill>
                <a:cs typeface="Arial" charset="0"/>
              </a:rPr>
            </a:br>
            <a:r>
              <a:rPr lang="en-GB" sz="1800" cap="none" dirty="0" smtClean="0">
                <a:solidFill>
                  <a:srgbClr val="FF0000"/>
                </a:solidFill>
                <a:cs typeface="Arial" charset="0"/>
              </a:rPr>
              <a:t> – VANDALISM – THREATS – FIRE – FLOODING</a:t>
            </a:r>
            <a:br>
              <a:rPr lang="en-GB" sz="1800" cap="none" dirty="0" smtClean="0">
                <a:solidFill>
                  <a:srgbClr val="FF0000"/>
                </a:solidFill>
                <a:cs typeface="Arial" charset="0"/>
              </a:rPr>
            </a:br>
            <a:r>
              <a:rPr lang="en-GB" sz="1800" cap="none" dirty="0" smtClean="0">
                <a:solidFill>
                  <a:srgbClr val="FF0000"/>
                </a:solidFill>
                <a:cs typeface="Arial" charset="0"/>
              </a:rPr>
              <a:t/>
            </a:r>
            <a:br>
              <a:rPr lang="en-GB" sz="1800" cap="none" dirty="0" smtClean="0">
                <a:solidFill>
                  <a:srgbClr val="FF0000"/>
                </a:solidFill>
                <a:cs typeface="Arial" charset="0"/>
              </a:rPr>
            </a:br>
            <a:r>
              <a:rPr lang="en-GB" sz="1800" cap="none" dirty="0" smtClean="0">
                <a:solidFill>
                  <a:srgbClr val="FF0000"/>
                </a:solidFill>
                <a:cs typeface="Arial" charset="0"/>
              </a:rPr>
              <a:t>FOLIAGE OBSTRUCTING SIGNALS - TRACK CONDITIONS - OBSTRUCTIONS</a:t>
            </a:r>
            <a:r>
              <a:rPr lang="en-GB" sz="1400" cap="none" dirty="0" smtClean="0">
                <a:solidFill>
                  <a:srgbClr val="FF0000"/>
                </a:solidFill>
                <a:latin typeface="Arial" charset="0"/>
                <a:cs typeface="Arial" charset="0"/>
              </a:rPr>
              <a:t>.</a:t>
            </a:r>
            <a:br>
              <a:rPr lang="en-GB" sz="1400" cap="none" dirty="0" smtClean="0">
                <a:solidFill>
                  <a:srgbClr val="FF0000"/>
                </a:solidFill>
                <a:latin typeface="Arial" charset="0"/>
                <a:cs typeface="Arial" charset="0"/>
              </a:rPr>
            </a:br>
            <a:r>
              <a:rPr lang="en-CA" sz="1400" cap="none" dirty="0" smtClean="0">
                <a:solidFill>
                  <a:srgbClr val="FF0000"/>
                </a:solidFill>
              </a:rPr>
              <a:t/>
            </a:r>
            <a:br>
              <a:rPr lang="en-CA" sz="1400" cap="none" dirty="0" smtClean="0">
                <a:solidFill>
                  <a:srgbClr val="FF0000"/>
                </a:solidFill>
              </a:rPr>
            </a:br>
            <a:r>
              <a:rPr lang="en-GB" sz="1000" cap="none" dirty="0" smtClean="0">
                <a:solidFill>
                  <a:srgbClr val="0033CC"/>
                </a:solidFill>
                <a:latin typeface="Arial" charset="0"/>
                <a:cs typeface="Arial" charset="0"/>
              </a:rPr>
              <a:t/>
            </a:r>
            <a:br>
              <a:rPr lang="en-GB" sz="1000" cap="none" dirty="0" smtClean="0">
                <a:solidFill>
                  <a:srgbClr val="0033CC"/>
                </a:solidFill>
                <a:latin typeface="Arial" charset="0"/>
                <a:cs typeface="Arial" charset="0"/>
              </a:rPr>
            </a:br>
            <a:endParaRPr lang="en-CA" sz="1400" cap="none" dirty="0" smtClean="0">
              <a:latin typeface="Arial" charset="0"/>
              <a:cs typeface="Arial" charset="0"/>
            </a:endParaRPr>
          </a:p>
        </p:txBody>
      </p:sp>
      <p:sp>
        <p:nvSpPr>
          <p:cNvPr id="3" name="Text Placeholder 2"/>
          <p:cNvSpPr>
            <a:spLocks noGrp="1"/>
          </p:cNvSpPr>
          <p:nvPr>
            <p:ph type="body" idx="1"/>
          </p:nvPr>
        </p:nvSpPr>
        <p:spPr>
          <a:xfrm>
            <a:off x="0" y="0"/>
            <a:ext cx="9144000" cy="2124075"/>
          </a:xfrm>
        </p:spPr>
        <p:txBody>
          <a:bodyPr rtlCol="0">
            <a:normAutofit/>
          </a:bodyPr>
          <a:lstStyle/>
          <a:p>
            <a:pPr eaLnBrk="1" fontAlgn="auto" hangingPunct="1">
              <a:spcAft>
                <a:spcPts val="0"/>
              </a:spcAft>
              <a:buFont typeface="Arial" pitchFamily="34" charset="0"/>
              <a:buNone/>
              <a:defRPr/>
            </a:pPr>
            <a:endParaRPr lang="en-CA" dirty="0"/>
          </a:p>
        </p:txBody>
      </p:sp>
      <p:pic>
        <p:nvPicPr>
          <p:cNvPr id="19460" name="Picture 4" descr="http://www.asiaone.com/A1MEDIA/news/02Feb12/others/20120226.135310_womenfallsontracks.jpg"/>
          <p:cNvPicPr>
            <a:picLocks noChangeAspect="1" noChangeArrowheads="1"/>
          </p:cNvPicPr>
          <p:nvPr/>
        </p:nvPicPr>
        <p:blipFill>
          <a:blip r:embed="rId3"/>
          <a:srcRect/>
          <a:stretch>
            <a:fillRect/>
          </a:stretch>
        </p:blipFill>
        <p:spPr bwMode="auto">
          <a:xfrm>
            <a:off x="0" y="0"/>
            <a:ext cx="5219700" cy="2124075"/>
          </a:xfrm>
          <a:prstGeom prst="rect">
            <a:avLst/>
          </a:prstGeom>
          <a:noFill/>
          <a:ln w="9525">
            <a:noFill/>
            <a:miter lim="800000"/>
            <a:headEnd/>
            <a:tailEnd/>
          </a:ln>
        </p:spPr>
      </p:pic>
      <p:pic>
        <p:nvPicPr>
          <p:cNvPr id="19461" name="Picture 6"/>
          <p:cNvPicPr>
            <a:picLocks noChangeAspect="1" noChangeArrowheads="1"/>
          </p:cNvPicPr>
          <p:nvPr/>
        </p:nvPicPr>
        <p:blipFill>
          <a:blip r:embed="rId4"/>
          <a:srcRect/>
          <a:stretch>
            <a:fillRect/>
          </a:stretch>
        </p:blipFill>
        <p:spPr bwMode="auto">
          <a:xfrm>
            <a:off x="395288" y="4951413"/>
            <a:ext cx="792162" cy="454025"/>
          </a:xfrm>
          <a:prstGeom prst="rect">
            <a:avLst/>
          </a:prstGeom>
          <a:noFill/>
          <a:ln w="9525">
            <a:noFill/>
            <a:miter lim="800000"/>
            <a:headEnd/>
            <a:tailEnd/>
          </a:ln>
        </p:spPr>
      </p:pic>
      <p:pic>
        <p:nvPicPr>
          <p:cNvPr id="19462" name="Picture 8" descr="4416236889_05a287ae58_z"/>
          <p:cNvPicPr>
            <a:picLocks noChangeAspect="1" noChangeArrowheads="1"/>
          </p:cNvPicPr>
          <p:nvPr/>
        </p:nvPicPr>
        <p:blipFill>
          <a:blip r:embed="rId5"/>
          <a:srcRect/>
          <a:stretch>
            <a:fillRect/>
          </a:stretch>
        </p:blipFill>
        <p:spPr bwMode="auto">
          <a:xfrm>
            <a:off x="7956550" y="4797425"/>
            <a:ext cx="527050" cy="792163"/>
          </a:xfrm>
          <a:prstGeom prst="rect">
            <a:avLst/>
          </a:prstGeom>
          <a:noFill/>
          <a:ln w="12700">
            <a:solidFill>
              <a:srgbClr val="FF0000"/>
            </a:solidFill>
            <a:miter lim="800000"/>
            <a:headEnd/>
            <a:tailEnd/>
          </a:ln>
        </p:spPr>
      </p:pic>
      <p:pic>
        <p:nvPicPr>
          <p:cNvPr id="8" name="Picture 7" descr="As the victim rolls onto the track, her friend grabs the attacker in a headlock in a bid to stop him escaping"/>
          <p:cNvPicPr/>
          <p:nvPr/>
        </p:nvPicPr>
        <p:blipFill>
          <a:blip r:embed="rId6" cstate="email">
            <a:extLst>
              <a:ext uri="{28A0092B-C50C-407E-A947-70E740481C1C}">
                <a14:useLocalDpi xmlns:a14="http://schemas.microsoft.com/office/drawing/2010/main"/>
              </a:ext>
            </a:extLst>
          </a:blip>
          <a:srcRect/>
          <a:stretch>
            <a:fillRect/>
          </a:stretch>
        </p:blipFill>
        <p:spPr bwMode="auto">
          <a:xfrm>
            <a:off x="5189009" y="0"/>
            <a:ext cx="2339675" cy="2124075"/>
          </a:xfrm>
          <a:prstGeom prst="rect">
            <a:avLst/>
          </a:prstGeom>
          <a:noFill/>
          <a:ln>
            <a:noFill/>
          </a:ln>
        </p:spPr>
      </p:pic>
      <p:pic>
        <p:nvPicPr>
          <p:cNvPr id="9" name="Picture 8" descr="Do you know this man? British Transport Police are keen to trace the suspect"/>
          <p:cNvPicPr/>
          <p:nvPr/>
        </p:nvPicPr>
        <p:blipFill>
          <a:blip r:embed="rId7" cstate="email">
            <a:extLst>
              <a:ext uri="{28A0092B-C50C-407E-A947-70E740481C1C}">
                <a14:useLocalDpi xmlns:a14="http://schemas.microsoft.com/office/drawing/2010/main"/>
              </a:ext>
            </a:extLst>
          </a:blip>
          <a:srcRect/>
          <a:stretch>
            <a:fillRect/>
          </a:stretch>
        </p:blipFill>
        <p:spPr bwMode="auto">
          <a:xfrm>
            <a:off x="7528685" y="0"/>
            <a:ext cx="1630642" cy="2124075"/>
          </a:xfrm>
          <a:prstGeom prst="rect">
            <a:avLst/>
          </a:prstGeom>
          <a:noFill/>
          <a:ln>
            <a:noFill/>
          </a:ln>
        </p:spPr>
      </p:pic>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84538"/>
            <a:ext cx="9144000" cy="3024187"/>
          </a:xfrm>
        </p:spPr>
        <p:txBody>
          <a:bodyPr>
            <a:normAutofit fontScale="90000"/>
          </a:bodyPr>
          <a:lstStyle/>
          <a:p>
            <a:pPr eaLnBrk="1" hangingPunct="1">
              <a:defRPr/>
            </a:pPr>
            <a:r>
              <a:rPr lang="en-GB" sz="1800" cap="none" dirty="0" smtClean="0"/>
              <a:t/>
            </a:r>
            <a:br>
              <a:rPr lang="en-GB" sz="1800" cap="none" dirty="0" smtClean="0"/>
            </a:br>
            <a:r>
              <a:rPr lang="en-GB" sz="1800" cap="none" dirty="0" smtClean="0"/>
              <a:t/>
            </a:r>
            <a:br>
              <a:rPr lang="en-GB" sz="1800" cap="none" dirty="0" smtClean="0"/>
            </a:br>
            <a:r>
              <a:rPr lang="en-GB" sz="1800" cap="none" dirty="0" smtClean="0"/>
              <a:t/>
            </a:r>
            <a:br>
              <a:rPr lang="en-GB" sz="1800" cap="none" dirty="0" smtClean="0"/>
            </a:br>
            <a:r>
              <a:rPr lang="en-GB" sz="1800" i="1" cap="none" dirty="0" smtClean="0">
                <a:solidFill>
                  <a:srgbClr val="0033CC"/>
                </a:solidFill>
                <a:effectLst>
                  <a:outerShdw blurRad="38100" dist="38100" dir="2700000" algn="tl">
                    <a:srgbClr val="C0C0C0"/>
                  </a:outerShdw>
                </a:effectLst>
              </a:rPr>
              <a:t>OVERVIEW</a:t>
            </a:r>
            <a:r>
              <a:rPr lang="en-GB" sz="1800" cap="none" dirty="0" smtClean="0">
                <a:solidFill>
                  <a:srgbClr val="0033CC"/>
                </a:solidFill>
              </a:rPr>
              <a:t>:</a:t>
            </a:r>
            <a:r>
              <a:rPr lang="en-GB" sz="1800" cap="none" dirty="0" smtClean="0"/>
              <a:t/>
            </a:r>
            <a:br>
              <a:rPr lang="en-GB" sz="1800" cap="none" dirty="0" smtClean="0"/>
            </a:br>
            <a:r>
              <a:rPr lang="en-GB" sz="1200" cap="none" dirty="0" smtClean="0"/>
              <a:t/>
            </a:r>
            <a:br>
              <a:rPr lang="en-GB" sz="1200" cap="none" dirty="0" smtClean="0"/>
            </a:br>
            <a:r>
              <a:rPr lang="en-GB" sz="1800" cap="none" dirty="0" smtClean="0">
                <a:solidFill>
                  <a:srgbClr val="0033CC"/>
                </a:solidFill>
              </a:rPr>
              <a:t>IVT HAVE WORKED WITH A WELL KNOWN INTERNATIONAL CAMERA MANUFACTURER TO PROVIDE A CAMERA THAT WILL MEET THE DEMANDS OF THE SPECIFIC REQUIREMENTS OF THE RAIL AND BUS TRANSPORTATION INDUSTRY. MOST CCTV CAMERAS WILL ONLY RECORD IN MONO IN POOR LIGHT CONDITIONS. OUR CAMERA, DESIGNED SPECIFICALLY FOR THE PURPOSE, WILL RECORD COLOUR IN BOTH DAY AND NIGHT CONDITIONS, AN ESSENTIAL FEATURE FOR PROVIDING EVIDENCE AT SIGNALS. </a:t>
            </a:r>
            <a:r>
              <a:rPr lang="en-CA" sz="1800" cap="none" dirty="0" smtClean="0">
                <a:solidFill>
                  <a:srgbClr val="0033CC"/>
                </a:solidFill>
              </a:rPr>
              <a:t/>
            </a:r>
            <a:br>
              <a:rPr lang="en-CA" sz="1800" cap="none" dirty="0" smtClean="0">
                <a:solidFill>
                  <a:srgbClr val="0033CC"/>
                </a:solidFill>
              </a:rPr>
            </a:br>
            <a:endParaRPr lang="en-CA" sz="1800" cap="none" dirty="0" smtClean="0">
              <a:solidFill>
                <a:srgbClr val="0033CC"/>
              </a:solidFill>
            </a:endParaRPr>
          </a:p>
        </p:txBody>
      </p:sp>
      <p:sp>
        <p:nvSpPr>
          <p:cNvPr id="3" name="Text Placeholder 2"/>
          <p:cNvSpPr>
            <a:spLocks noGrp="1"/>
          </p:cNvSpPr>
          <p:nvPr>
            <p:ph type="body" idx="1"/>
          </p:nvPr>
        </p:nvSpPr>
        <p:spPr>
          <a:xfrm>
            <a:off x="0" y="431800"/>
            <a:ext cx="9144000" cy="3429000"/>
          </a:xfrm>
        </p:spPr>
        <p:txBody>
          <a:bodyPr>
            <a:normAutofit/>
          </a:bodyPr>
          <a:lstStyle/>
          <a:p>
            <a:pPr algn="ctr" eaLnBrk="1" hangingPunct="1">
              <a:spcBef>
                <a:spcPts val="1200"/>
              </a:spcBef>
              <a:spcAft>
                <a:spcPts val="300"/>
              </a:spcAft>
              <a:defRPr/>
            </a:pPr>
            <a:r>
              <a:rPr lang="en-GB" sz="1800" b="1" i="1" dirty="0" smtClean="0">
                <a:solidFill>
                  <a:srgbClr val="FF0000"/>
                </a:solidFill>
                <a:effectLst>
                  <a:outerShdw blurRad="38100" dist="38100" dir="2700000" algn="tl">
                    <a:srgbClr val="C0C0C0"/>
                  </a:outerShdw>
                </a:effectLst>
                <a:latin typeface="Arial" charset="0"/>
              </a:rPr>
              <a:t>IVT Hardware Features</a:t>
            </a:r>
            <a:endParaRPr lang="en-GB" sz="1800" b="1" i="1" dirty="0" smtClean="0">
              <a:solidFill>
                <a:srgbClr val="FF0000"/>
              </a:solidFill>
              <a:effectLst>
                <a:outerShdw blurRad="38100" dist="38100" dir="2700000" algn="tl">
                  <a:srgbClr val="C0C0C0"/>
                </a:outerShdw>
              </a:effectLst>
              <a:latin typeface="Arial" charset="0"/>
              <a:cs typeface="Times New Roman" pitchFamily="18" charset="0"/>
            </a:endParaRPr>
          </a:p>
          <a:p>
            <a:pPr algn="ctr" eaLnBrk="1" hangingPunct="1">
              <a:defRPr/>
            </a:pPr>
            <a:r>
              <a:rPr lang="en-GB" sz="1800" b="1" dirty="0" smtClean="0">
                <a:solidFill>
                  <a:srgbClr val="FF0000"/>
                </a:solidFill>
                <a:latin typeface="Arial" charset="0"/>
                <a:cs typeface="Times New Roman" pitchFamily="18" charset="0"/>
              </a:rPr>
              <a:t>Digital CCTV Camera - Image Resolution 1280 x 800</a:t>
            </a:r>
            <a:endParaRPr lang="en-CA" sz="1800" dirty="0" smtClean="0">
              <a:solidFill>
                <a:srgbClr val="FF0000"/>
              </a:solidFill>
              <a:latin typeface="Times New Roman" pitchFamily="18" charset="0"/>
              <a:cs typeface="Times New Roman" pitchFamily="18" charset="0"/>
            </a:endParaRPr>
          </a:p>
          <a:p>
            <a:pPr algn="ctr" eaLnBrk="1" hangingPunct="1">
              <a:defRPr/>
            </a:pPr>
            <a:r>
              <a:rPr lang="en-GB" sz="1800" b="1" dirty="0" smtClean="0">
                <a:solidFill>
                  <a:srgbClr val="FF0000"/>
                </a:solidFill>
                <a:latin typeface="Arial" charset="0"/>
                <a:cs typeface="Times New Roman" pitchFamily="18" charset="0"/>
              </a:rPr>
              <a:t>Storage: 500GB SSD Hard Drive - Recording Time: Approx. 250 Hours</a:t>
            </a:r>
            <a:endParaRPr lang="en-CA" sz="1800" dirty="0" smtClean="0">
              <a:solidFill>
                <a:srgbClr val="FF0000"/>
              </a:solidFill>
              <a:latin typeface="Times New Roman" pitchFamily="18" charset="0"/>
              <a:cs typeface="Times New Roman" pitchFamily="18" charset="0"/>
            </a:endParaRPr>
          </a:p>
          <a:p>
            <a:pPr algn="ctr" eaLnBrk="1" hangingPunct="1">
              <a:defRPr/>
            </a:pPr>
            <a:r>
              <a:rPr lang="en-GB" sz="1800" b="1" dirty="0" smtClean="0">
                <a:solidFill>
                  <a:srgbClr val="FF0000"/>
                </a:solidFill>
                <a:latin typeface="Arial" charset="0"/>
                <a:cs typeface="Times New Roman" pitchFamily="18" charset="0"/>
              </a:rPr>
              <a:t>GPS provides Position Information - GPRS Allows Remote Vehicle Tracking</a:t>
            </a:r>
            <a:endParaRPr lang="en-CA" sz="1800" dirty="0" smtClean="0">
              <a:solidFill>
                <a:srgbClr val="FF0000"/>
              </a:solidFill>
              <a:latin typeface="Times New Roman" pitchFamily="18" charset="0"/>
              <a:cs typeface="Times New Roman" pitchFamily="18" charset="0"/>
            </a:endParaRPr>
          </a:p>
          <a:p>
            <a:pPr eaLnBrk="1" hangingPunct="1">
              <a:defRPr/>
            </a:pPr>
            <a:endParaRPr lang="en-CA" dirty="0" smtClean="0">
              <a:solidFill>
                <a:srgbClr val="FF0000"/>
              </a:solidFill>
            </a:endParaRPr>
          </a:p>
        </p:txBody>
      </p:sp>
      <p:pic>
        <p:nvPicPr>
          <p:cNvPr id="22531" name="Picture 2"/>
          <p:cNvPicPr>
            <a:picLocks noChangeAspect="1" noChangeArrowheads="1"/>
          </p:cNvPicPr>
          <p:nvPr/>
        </p:nvPicPr>
        <p:blipFill>
          <a:blip r:embed="rId2"/>
          <a:srcRect/>
          <a:stretch>
            <a:fillRect/>
          </a:stretch>
        </p:blipFill>
        <p:spPr bwMode="auto">
          <a:xfrm>
            <a:off x="2843213" y="7938"/>
            <a:ext cx="3284537" cy="1692275"/>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79388" y="0"/>
            <a:ext cx="8856662" cy="6742113"/>
          </a:xfrm>
        </p:spPr>
        <p:txBody>
          <a:bodyPr/>
          <a:lstStyle/>
          <a:p>
            <a:pPr eaLnBrk="1" hangingPunct="1"/>
            <a:r>
              <a:rPr lang="en-GB" sz="1300" cap="none" dirty="0" smtClean="0">
                <a:solidFill>
                  <a:srgbClr val="0033CC"/>
                </a:solidFill>
                <a:latin typeface="Arial" charset="0"/>
                <a:cs typeface="Arial" charset="0"/>
              </a:rPr>
              <a:t>THE SYSTEM ALSO RECORDS GPS DATA WHICH WILL ALLOW VEHICLE POSITION, SPEED AND DIRECTION INFORMATION TO BE TRANSMITTED TO A REMOTE LOCATION VIA THE USE OF A GPRS MODULE, ALLOWING TRACKING IN REAL TIME</a:t>
            </a:r>
            <a:r>
              <a:rPr lang="en-GB" sz="1400" cap="none" dirty="0" smtClean="0">
                <a:solidFill>
                  <a:srgbClr val="0033CC"/>
                </a:solidFill>
                <a:latin typeface="Arial" charset="0"/>
                <a:cs typeface="Arial" charset="0"/>
              </a:rPr>
              <a:t>.</a:t>
            </a:r>
            <a:br>
              <a:rPr lang="en-GB" sz="1400" cap="none" dirty="0" smtClean="0">
                <a:solidFill>
                  <a:srgbClr val="0033CC"/>
                </a:solidFill>
                <a:latin typeface="Arial" charset="0"/>
                <a:cs typeface="Arial" charset="0"/>
              </a:rPr>
            </a:br>
            <a:r>
              <a:rPr lang="en-GB" sz="1400" cap="none" dirty="0" smtClean="0">
                <a:solidFill>
                  <a:srgbClr val="0033CC"/>
                </a:solidFill>
                <a:latin typeface="Arial" charset="0"/>
                <a:cs typeface="Arial" charset="0"/>
              </a:rPr>
              <a:t/>
            </a:r>
            <a:br>
              <a:rPr lang="en-GB" sz="1400" cap="none" dirty="0" smtClean="0">
                <a:solidFill>
                  <a:srgbClr val="0033CC"/>
                </a:solidFill>
                <a:latin typeface="Arial" charset="0"/>
                <a:cs typeface="Arial" charset="0"/>
              </a:rPr>
            </a:br>
            <a:r>
              <a:rPr lang="en-GB" sz="1300" cap="none" dirty="0" smtClean="0">
                <a:solidFill>
                  <a:srgbClr val="0033CC"/>
                </a:solidFill>
                <a:latin typeface="Arial" charset="0"/>
                <a:cs typeface="Arial" charset="0"/>
              </a:rPr>
              <a:t>THE SYSTEM RECORDS IN HIGH DEFINITION (</a:t>
            </a:r>
            <a:r>
              <a:rPr lang="en-GB" sz="1300" cap="none" dirty="0" smtClean="0">
                <a:solidFill>
                  <a:srgbClr val="FF3399"/>
                </a:solidFill>
                <a:latin typeface="Arial" charset="0"/>
                <a:cs typeface="Arial" charset="0"/>
              </a:rPr>
              <a:t>HD</a:t>
            </a:r>
            <a:r>
              <a:rPr lang="en-GB" sz="1300" cap="none" dirty="0" smtClean="0">
                <a:solidFill>
                  <a:srgbClr val="0033CC"/>
                </a:solidFill>
                <a:latin typeface="Arial" charset="0"/>
                <a:cs typeface="Arial" charset="0"/>
              </a:rPr>
              <a:t>); GIVING A FAR SUPERIOR IMAGE OF THE DRIVERS’ VIEW COMPARED TO OTHER SYSTEMS. IMPORTANTLY, IN THE CASE OF VANDALISM OR OTHER THREATS, THIS WOULD ENABLE AN HD QUALITY STILL IMAGE TO BE TAKEN FROM THE VIDEO AND WITH FACIAL RECOGNITION TECHNOLOGY; SUSPECTS COULD BE IDENTIFIED IN MINUTES</a:t>
            </a:r>
            <a:r>
              <a:rPr lang="en-GB" sz="1400" cap="none" dirty="0" smtClean="0">
                <a:solidFill>
                  <a:srgbClr val="0033CC"/>
                </a:solidFill>
                <a:latin typeface="Arial" charset="0"/>
                <a:cs typeface="Arial" charset="0"/>
              </a:rPr>
              <a:t>. </a:t>
            </a:r>
            <a:r>
              <a:rPr lang="en-GB" sz="1400" cap="none" dirty="0" smtClean="0">
                <a:latin typeface="Arial" charset="0"/>
                <a:cs typeface="Arial" charset="0"/>
              </a:rPr>
              <a:t/>
            </a:r>
            <a:br>
              <a:rPr lang="en-GB" sz="1400" cap="none" dirty="0" smtClean="0">
                <a:latin typeface="Arial" charset="0"/>
                <a:cs typeface="Arial" charset="0"/>
              </a:rPr>
            </a:br>
            <a:r>
              <a:rPr lang="en-GB" sz="1400" cap="none" dirty="0" smtClean="0">
                <a:latin typeface="Arial" charset="0"/>
                <a:cs typeface="Arial" charset="0"/>
              </a:rPr>
              <a:t/>
            </a:r>
            <a:br>
              <a:rPr lang="en-GB" sz="1400" cap="none" dirty="0" smtClean="0">
                <a:latin typeface="Arial" charset="0"/>
                <a:cs typeface="Arial" charset="0"/>
              </a:rPr>
            </a:br>
            <a:r>
              <a:rPr lang="en-GB" sz="1400" cap="none" dirty="0" smtClean="0">
                <a:latin typeface="Arial" charset="0"/>
                <a:cs typeface="Arial" charset="0"/>
              </a:rPr>
              <a:t>                                                                       </a:t>
            </a:r>
            <a:r>
              <a:rPr lang="en-GB" sz="1100" cap="none" dirty="0" smtClean="0">
                <a:solidFill>
                  <a:srgbClr val="FF0000"/>
                </a:solidFill>
                <a:latin typeface="Arial" charset="0"/>
                <a:cs typeface="Arial" charset="0"/>
              </a:rPr>
              <a:t>INTERROGATION SOFTWARE</a:t>
            </a:r>
            <a:br>
              <a:rPr lang="en-GB" sz="1100" cap="none" dirty="0" smtClean="0">
                <a:solidFill>
                  <a:srgbClr val="FF0000"/>
                </a:solidFill>
                <a:latin typeface="Arial" charset="0"/>
                <a:cs typeface="Arial" charset="0"/>
              </a:rPr>
            </a:br>
            <a:r>
              <a:rPr lang="en-GB" sz="1400" cap="none" dirty="0" smtClean="0">
                <a:latin typeface="Arial" charset="0"/>
                <a:cs typeface="Arial" charset="0"/>
              </a:rPr>
              <a:t/>
            </a:r>
            <a:br>
              <a:rPr lang="en-GB" sz="1400" cap="none" dirty="0" smtClean="0">
                <a:latin typeface="Arial" charset="0"/>
                <a:cs typeface="Arial" charset="0"/>
              </a:rPr>
            </a:br>
            <a:r>
              <a:rPr lang="en-GB" sz="1600" cap="none" dirty="0" smtClean="0">
                <a:latin typeface="Arial" charset="0"/>
                <a:cs typeface="Arial" charset="0"/>
              </a:rPr>
              <a:t>                                                  </a:t>
            </a:r>
            <a:r>
              <a:rPr lang="en-CA" sz="1600" cap="none" dirty="0" smtClean="0"/>
              <a:t/>
            </a:r>
            <a:br>
              <a:rPr lang="en-CA" sz="1600" cap="none" dirty="0" smtClean="0"/>
            </a:br>
            <a:r>
              <a:rPr lang="en-CA" sz="1400" cap="none" dirty="0" smtClean="0"/>
              <a:t>                             </a:t>
            </a:r>
            <a:br>
              <a:rPr lang="en-CA" sz="1400" cap="none" dirty="0" smtClean="0"/>
            </a:br>
            <a:r>
              <a:rPr lang="en-CA" sz="1400" cap="none" dirty="0" smtClean="0"/>
              <a:t/>
            </a:r>
            <a:br>
              <a:rPr lang="en-CA" sz="1400" cap="none" dirty="0" smtClean="0"/>
            </a:br>
            <a:r>
              <a:rPr lang="en-CA" sz="1400" cap="none" dirty="0" smtClean="0"/>
              <a:t/>
            </a:r>
            <a:br>
              <a:rPr lang="en-CA" sz="1400" cap="none" dirty="0" smtClean="0"/>
            </a:br>
            <a:r>
              <a:rPr lang="en-CA" sz="1400" cap="none" dirty="0" smtClean="0"/>
              <a:t/>
            </a:r>
            <a:br>
              <a:rPr lang="en-CA" sz="1400" cap="none" dirty="0" smtClean="0"/>
            </a:br>
            <a:r>
              <a:rPr lang="en-CA" sz="1400" cap="none" dirty="0" smtClean="0"/>
              <a:t/>
            </a:r>
            <a:br>
              <a:rPr lang="en-CA" sz="1400" cap="none" dirty="0" smtClean="0"/>
            </a:br>
            <a:endParaRPr lang="en-CA" sz="1400" cap="none" dirty="0" smtClean="0">
              <a:latin typeface="Arial" charset="0"/>
              <a:cs typeface="Arial" charset="0"/>
            </a:endParaRPr>
          </a:p>
        </p:txBody>
      </p:sp>
      <p:pic>
        <p:nvPicPr>
          <p:cNvPr id="23554" name="Picture 3"/>
          <p:cNvPicPr>
            <a:picLocks noChangeAspect="1" noChangeArrowheads="1"/>
          </p:cNvPicPr>
          <p:nvPr/>
        </p:nvPicPr>
        <p:blipFill>
          <a:blip r:embed="rId2"/>
          <a:srcRect/>
          <a:stretch>
            <a:fillRect/>
          </a:stretch>
        </p:blipFill>
        <p:spPr bwMode="auto">
          <a:xfrm>
            <a:off x="539750" y="2133600"/>
            <a:ext cx="8135938" cy="4462463"/>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323850" y="2312988"/>
            <a:ext cx="8569325" cy="3995737"/>
          </a:xfrm>
        </p:spPr>
        <p:txBody>
          <a:bodyPr/>
          <a:lstStyle/>
          <a:p>
            <a:pPr eaLnBrk="1" hangingPunct="1"/>
            <a:r>
              <a:rPr lang="en-CA" sz="1800" cap="none" dirty="0" smtClean="0">
                <a:solidFill>
                  <a:srgbClr val="FF0000"/>
                </a:solidFill>
              </a:rPr>
              <a:t>OMNIVIEW FEATURES INCLUDE:</a:t>
            </a:r>
            <a:br>
              <a:rPr lang="en-CA" sz="1800" cap="none" dirty="0" smtClean="0">
                <a:solidFill>
                  <a:srgbClr val="FF0000"/>
                </a:solidFill>
              </a:rPr>
            </a:br>
            <a:r>
              <a:rPr lang="en-CA" sz="1800" cap="none" dirty="0" smtClean="0">
                <a:solidFill>
                  <a:srgbClr val="0033CC"/>
                </a:solidFill>
              </a:rPr>
              <a:t/>
            </a:r>
            <a:br>
              <a:rPr lang="en-CA" sz="1800" cap="none" dirty="0" smtClean="0">
                <a:solidFill>
                  <a:srgbClr val="0033CC"/>
                </a:solidFill>
              </a:rPr>
            </a:br>
            <a:r>
              <a:rPr lang="en-CA" sz="1800" cap="none" dirty="0" smtClean="0">
                <a:solidFill>
                  <a:srgbClr val="0033CC"/>
                </a:solidFill>
              </a:rPr>
              <a:t>VIDEO PLAYBACK</a:t>
            </a:r>
            <a:br>
              <a:rPr lang="en-CA" sz="1800" cap="none" dirty="0" smtClean="0">
                <a:solidFill>
                  <a:srgbClr val="0033CC"/>
                </a:solidFill>
              </a:rPr>
            </a:br>
            <a:r>
              <a:rPr lang="en-CA" sz="800" cap="none" dirty="0" smtClean="0">
                <a:solidFill>
                  <a:srgbClr val="0033CC"/>
                </a:solidFill>
              </a:rPr>
              <a:t/>
            </a:r>
            <a:br>
              <a:rPr lang="en-CA" sz="800" cap="none" dirty="0" smtClean="0">
                <a:solidFill>
                  <a:srgbClr val="0033CC"/>
                </a:solidFill>
              </a:rPr>
            </a:br>
            <a:r>
              <a:rPr lang="en-CA" sz="1800" cap="none" dirty="0" smtClean="0">
                <a:solidFill>
                  <a:srgbClr val="0033CC"/>
                </a:solidFill>
              </a:rPr>
              <a:t>            GPS DATA REPLAY</a:t>
            </a:r>
            <a:br>
              <a:rPr lang="en-CA" sz="1800" cap="none" dirty="0" smtClean="0">
                <a:solidFill>
                  <a:srgbClr val="0033CC"/>
                </a:solidFill>
              </a:rPr>
            </a:br>
            <a:r>
              <a:rPr lang="en-CA" sz="800" cap="none" dirty="0" smtClean="0">
                <a:solidFill>
                  <a:srgbClr val="0033CC"/>
                </a:solidFill>
              </a:rPr>
              <a:t/>
            </a:r>
            <a:br>
              <a:rPr lang="en-CA" sz="800" cap="none" dirty="0" smtClean="0">
                <a:solidFill>
                  <a:srgbClr val="0033CC"/>
                </a:solidFill>
              </a:rPr>
            </a:br>
            <a:r>
              <a:rPr lang="en-CA" sz="1800" cap="none" dirty="0" smtClean="0">
                <a:solidFill>
                  <a:srgbClr val="0033CC"/>
                </a:solidFill>
              </a:rPr>
              <a:t>                        CURRENT POSITION</a:t>
            </a:r>
            <a:r>
              <a:rPr lang="en-CA" sz="800" cap="none" dirty="0" smtClean="0">
                <a:solidFill>
                  <a:srgbClr val="0033CC"/>
                </a:solidFill>
              </a:rPr>
              <a:t> </a:t>
            </a:r>
            <a:br>
              <a:rPr lang="en-CA" sz="800" cap="none" dirty="0" smtClean="0">
                <a:solidFill>
                  <a:srgbClr val="0033CC"/>
                </a:solidFill>
              </a:rPr>
            </a:br>
            <a:r>
              <a:rPr lang="en-CA" sz="1800" cap="none" dirty="0" smtClean="0">
                <a:solidFill>
                  <a:srgbClr val="0033CC"/>
                </a:solidFill>
              </a:rPr>
              <a:t/>
            </a:r>
            <a:br>
              <a:rPr lang="en-CA" sz="1800" cap="none" dirty="0" smtClean="0">
                <a:solidFill>
                  <a:srgbClr val="0033CC"/>
                </a:solidFill>
              </a:rPr>
            </a:br>
            <a:r>
              <a:rPr lang="en-CA" sz="1800" cap="none" dirty="0" smtClean="0">
                <a:solidFill>
                  <a:srgbClr val="0033CC"/>
                </a:solidFill>
              </a:rPr>
              <a:t>                                    DATE, TIME AND GPS POSITION ON EACH FRAME </a:t>
            </a:r>
            <a:r>
              <a:rPr lang="en-CA" sz="800" cap="none" dirty="0" smtClean="0">
                <a:solidFill>
                  <a:srgbClr val="0033CC"/>
                </a:solidFill>
              </a:rPr>
              <a:t> </a:t>
            </a:r>
            <a:br>
              <a:rPr lang="en-CA" sz="800" cap="none" dirty="0" smtClean="0">
                <a:solidFill>
                  <a:srgbClr val="0033CC"/>
                </a:solidFill>
              </a:rPr>
            </a:br>
            <a:r>
              <a:rPr lang="en-CA" sz="1800" cap="none" dirty="0" smtClean="0">
                <a:solidFill>
                  <a:srgbClr val="0033CC"/>
                </a:solidFill>
              </a:rPr>
              <a:t/>
            </a:r>
            <a:br>
              <a:rPr lang="en-CA" sz="1800" cap="none" dirty="0" smtClean="0">
                <a:solidFill>
                  <a:srgbClr val="0033CC"/>
                </a:solidFill>
              </a:rPr>
            </a:br>
            <a:r>
              <a:rPr lang="en-CA" sz="1800" cap="none" dirty="0" smtClean="0">
                <a:solidFill>
                  <a:srgbClr val="0033CC"/>
                </a:solidFill>
              </a:rPr>
              <a:t>                                                GRAPHICAL DISPLAY OF SPEED</a:t>
            </a:r>
            <a:br>
              <a:rPr lang="en-CA" sz="1800" cap="none" dirty="0" smtClean="0">
                <a:solidFill>
                  <a:srgbClr val="0033CC"/>
                </a:solidFill>
              </a:rPr>
            </a:br>
            <a:r>
              <a:rPr lang="en-CA" sz="800" cap="none" dirty="0" smtClean="0">
                <a:solidFill>
                  <a:srgbClr val="0033CC"/>
                </a:solidFill>
              </a:rPr>
              <a:t/>
            </a:r>
            <a:br>
              <a:rPr lang="en-CA" sz="800" cap="none" dirty="0" smtClean="0">
                <a:solidFill>
                  <a:srgbClr val="0033CC"/>
                </a:solidFill>
              </a:rPr>
            </a:br>
            <a:r>
              <a:rPr lang="en-CA" sz="1800" cap="none" dirty="0" smtClean="0">
                <a:solidFill>
                  <a:srgbClr val="0033CC"/>
                </a:solidFill>
              </a:rPr>
              <a:t>                                                            ACCELERATION AND BRAKING CURVES</a:t>
            </a:r>
            <a:br>
              <a:rPr lang="en-CA" sz="1800" cap="none" dirty="0" smtClean="0">
                <a:solidFill>
                  <a:srgbClr val="0033CC"/>
                </a:solidFill>
              </a:rPr>
            </a:br>
            <a:r>
              <a:rPr lang="en-CA" sz="800" cap="none" dirty="0" smtClean="0">
                <a:solidFill>
                  <a:srgbClr val="0033CC"/>
                </a:solidFill>
              </a:rPr>
              <a:t/>
            </a:r>
            <a:br>
              <a:rPr lang="en-CA" sz="800" cap="none" dirty="0" smtClean="0">
                <a:solidFill>
                  <a:srgbClr val="0033CC"/>
                </a:solidFill>
              </a:rPr>
            </a:br>
            <a:r>
              <a:rPr lang="en-CA" sz="1800" cap="none" dirty="0" smtClean="0">
                <a:solidFill>
                  <a:srgbClr val="0033CC"/>
                </a:solidFill>
              </a:rPr>
              <a:t>                                                                        ROUTE TRAINING AID</a:t>
            </a:r>
            <a:br>
              <a:rPr lang="en-CA" sz="1800" cap="none" dirty="0" smtClean="0">
                <a:solidFill>
                  <a:srgbClr val="0033CC"/>
                </a:solidFill>
              </a:rPr>
            </a:br>
            <a:r>
              <a:rPr lang="en-CA" sz="1800" cap="none" dirty="0" smtClean="0">
                <a:solidFill>
                  <a:srgbClr val="0033CC"/>
                </a:solidFill>
              </a:rPr>
              <a:t/>
            </a:r>
            <a:br>
              <a:rPr lang="en-CA" sz="1800" cap="none" dirty="0" smtClean="0">
                <a:solidFill>
                  <a:srgbClr val="0033CC"/>
                </a:solidFill>
              </a:rPr>
            </a:br>
            <a:r>
              <a:rPr lang="en-CA" sz="1800" cap="none" dirty="0" smtClean="0">
                <a:solidFill>
                  <a:srgbClr val="0033CC"/>
                </a:solidFill>
              </a:rPr>
              <a:t>                                                                                    ACTUAL ARRIVAL AND DEPARTURE TIMES</a:t>
            </a:r>
          </a:p>
        </p:txBody>
      </p:sp>
      <p:sp>
        <p:nvSpPr>
          <p:cNvPr id="3" name="Text Placeholder 2"/>
          <p:cNvSpPr>
            <a:spLocks noGrp="1"/>
          </p:cNvSpPr>
          <p:nvPr>
            <p:ph type="body" idx="1"/>
          </p:nvPr>
        </p:nvSpPr>
        <p:spPr>
          <a:xfrm>
            <a:off x="323850" y="476250"/>
            <a:ext cx="8640763" cy="1800225"/>
          </a:xfrm>
        </p:spPr>
        <p:txBody>
          <a:bodyPr rtlCol="0">
            <a:normAutofit lnSpcReduction="10000"/>
          </a:bodyPr>
          <a:lstStyle/>
          <a:p>
            <a:pPr algn="just" eaLnBrk="1" fontAlgn="auto" hangingPunct="1">
              <a:spcAft>
                <a:spcPts val="0"/>
              </a:spcAft>
              <a:buFont typeface="Arial" pitchFamily="34" charset="0"/>
              <a:buNone/>
              <a:defRPr/>
            </a:pPr>
            <a:r>
              <a:rPr lang="en-GB" sz="1800" b="1" dirty="0" smtClean="0">
                <a:solidFill>
                  <a:srgbClr val="0033CC"/>
                </a:solidFill>
                <a:latin typeface="Arial" pitchFamily="34" charset="0"/>
                <a:cs typeface="Arial" pitchFamily="34" charset="0"/>
              </a:rPr>
              <a:t>The </a:t>
            </a:r>
            <a:r>
              <a:rPr lang="en-GB" sz="1800" b="1" dirty="0">
                <a:solidFill>
                  <a:srgbClr val="0033CC"/>
                </a:solidFill>
                <a:latin typeface="Arial" pitchFamily="34" charset="0"/>
                <a:cs typeface="Arial" pitchFamily="34" charset="0"/>
              </a:rPr>
              <a:t>video footage is securely encrypted onto the recording unit and is only viewable with OmniView. This ensures footage cannot be seen during the transfer of the data, or by any unauthorised personnel.  Once retrieved, the recorded data is loaded into OmniView, our analysis software. The drivers’ route can then be reviewed</a:t>
            </a:r>
            <a:r>
              <a:rPr lang="en-GB" sz="1800" dirty="0" smtClean="0"/>
              <a:t>.</a:t>
            </a:r>
            <a:endParaRPr lang="en-CA" sz="1800" dirty="0"/>
          </a:p>
          <a:p>
            <a:pPr eaLnBrk="1" fontAlgn="auto" hangingPunct="1">
              <a:spcAft>
                <a:spcPts val="0"/>
              </a:spcAft>
              <a:buFont typeface="Arial" pitchFamily="34" charset="0"/>
              <a:buNone/>
              <a:defRPr/>
            </a:pPr>
            <a:r>
              <a:rPr lang="en-GB" dirty="0"/>
              <a:t> </a:t>
            </a:r>
            <a:endParaRPr lang="en-CA" dirty="0"/>
          </a:p>
          <a:p>
            <a:pPr eaLnBrk="1" fontAlgn="auto" hangingPunct="1">
              <a:spcAft>
                <a:spcPts val="0"/>
              </a:spcAft>
              <a:buFont typeface="Arial" pitchFamily="34" charset="0"/>
              <a:buNone/>
              <a:defRPr/>
            </a:pPr>
            <a:endParaRPr lang="en-CA" sz="1200" dirty="0"/>
          </a:p>
        </p:txBody>
      </p:sp>
      <p:pic>
        <p:nvPicPr>
          <p:cNvPr id="24579" name="Picture 2"/>
          <p:cNvPicPr>
            <a:picLocks noChangeAspect="1" noChangeArrowheads="1"/>
          </p:cNvPicPr>
          <p:nvPr/>
        </p:nvPicPr>
        <p:blipFill>
          <a:blip r:embed="rId2"/>
          <a:srcRect/>
          <a:stretch>
            <a:fillRect/>
          </a:stretch>
        </p:blipFill>
        <p:spPr bwMode="auto">
          <a:xfrm>
            <a:off x="6443663" y="2139950"/>
            <a:ext cx="2181225" cy="1123950"/>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0"/>
            <a:ext cx="8856663" cy="6597650"/>
          </a:xfrm>
        </p:spPr>
        <p:txBody>
          <a:bodyPr rtlCol="0">
            <a:normAutofit/>
          </a:bodyPr>
          <a:lstStyle/>
          <a:p>
            <a:pPr eaLnBrk="1" fontAlgn="auto" hangingPunct="1">
              <a:spcAft>
                <a:spcPts val="0"/>
              </a:spcAft>
              <a:defRPr/>
            </a:pPr>
            <a:r>
              <a:rPr lang="en-GB" sz="2000" dirty="0">
                <a:solidFill>
                  <a:srgbClr val="0033CC"/>
                </a:solidFill>
              </a:rPr>
              <a:t>Real Time Information:</a:t>
            </a:r>
            <a:r>
              <a:rPr lang="en-CA" sz="800" dirty="0">
                <a:solidFill>
                  <a:srgbClr val="0033CC"/>
                </a:solidFill>
              </a:rPr>
              <a:t/>
            </a:r>
            <a:br>
              <a:rPr lang="en-CA" sz="800" dirty="0">
                <a:solidFill>
                  <a:srgbClr val="0033CC"/>
                </a:solidFill>
              </a:rPr>
            </a:br>
            <a:r>
              <a:rPr lang="en-GB" sz="800" dirty="0"/>
              <a:t> </a:t>
            </a:r>
            <a:r>
              <a:rPr lang="en-GB" sz="800" dirty="0" smtClean="0"/>
              <a:t/>
            </a:r>
            <a:br>
              <a:rPr lang="en-GB" sz="800" dirty="0" smtClean="0"/>
            </a:br>
            <a:r>
              <a:rPr lang="en-CA" sz="800" dirty="0"/>
              <a:t/>
            </a:r>
            <a:br>
              <a:rPr lang="en-CA" sz="800" dirty="0"/>
            </a:br>
            <a:r>
              <a:rPr lang="en-GB" sz="1600" dirty="0">
                <a:solidFill>
                  <a:srgbClr val="0033CC"/>
                </a:solidFill>
              </a:rPr>
              <a:t>The system has the ability to transmit data to a remote server. This allows a depot manager to view the location of all the units and even access a live video feed. This will allow better management of incidents occurring on the rail network or bus route. The data could also be passed onto a client who wants to know the current location of a passenger or freight train, as well as the location of buses, traffic density, weather conditions etc.  This information could assist avoid schedule delays.</a:t>
            </a:r>
            <a:r>
              <a:rPr lang="en-CA" sz="1600" dirty="0">
                <a:solidFill>
                  <a:srgbClr val="0033CC"/>
                </a:solidFill>
              </a:rPr>
              <a:t/>
            </a:r>
            <a:br>
              <a:rPr lang="en-CA" sz="1600" dirty="0">
                <a:solidFill>
                  <a:srgbClr val="0033CC"/>
                </a:solidFill>
              </a:rPr>
            </a:br>
            <a:r>
              <a:rPr lang="en-GB" sz="2000" dirty="0"/>
              <a:t> </a:t>
            </a:r>
            <a:r>
              <a:rPr lang="en-CA" sz="2000" dirty="0"/>
              <a:t/>
            </a:r>
            <a:br>
              <a:rPr lang="en-CA" sz="2000" dirty="0"/>
            </a:br>
            <a:endParaRPr lang="en-CA" sz="2000" dirty="0"/>
          </a:p>
        </p:txBody>
      </p:sp>
      <p:pic>
        <p:nvPicPr>
          <p:cNvPr id="25602" name="Picture 2"/>
          <p:cNvPicPr>
            <a:picLocks noChangeAspect="1" noChangeArrowheads="1"/>
          </p:cNvPicPr>
          <p:nvPr/>
        </p:nvPicPr>
        <p:blipFill>
          <a:blip r:embed="rId2"/>
          <a:srcRect/>
          <a:stretch>
            <a:fillRect/>
          </a:stretch>
        </p:blipFill>
        <p:spPr bwMode="auto">
          <a:xfrm>
            <a:off x="468313" y="2133600"/>
            <a:ext cx="8010525" cy="4572000"/>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8856662" cy="6408737"/>
          </a:xfrm>
        </p:spPr>
        <p:txBody>
          <a:bodyPr rtlCol="0">
            <a:normAutofit/>
          </a:bodyPr>
          <a:lstStyle/>
          <a:p>
            <a:pPr eaLnBrk="1" fontAlgn="auto" hangingPunct="1">
              <a:spcAft>
                <a:spcPts val="0"/>
              </a:spcAft>
              <a:defRPr/>
            </a:pPr>
            <a:r>
              <a:rPr lang="en-GB" sz="1800" dirty="0">
                <a:solidFill>
                  <a:srgbClr val="0033CC"/>
                </a:solidFill>
              </a:rPr>
              <a:t>The data is transmitted to a server using GSM/GPRS/3G. The data is stored and can be viewed on a map which displays all available vehicles. Should you wish to view the footage, selecting a vehicle will allow the software to connect to that vehicle and a low frame rate live feed will become available.</a:t>
            </a:r>
            <a:r>
              <a:rPr lang="en-CA" sz="1800" dirty="0">
                <a:solidFill>
                  <a:srgbClr val="0033CC"/>
                </a:solidFill>
              </a:rPr>
              <a:t/>
            </a:r>
            <a:br>
              <a:rPr lang="en-CA" sz="1800" dirty="0">
                <a:solidFill>
                  <a:srgbClr val="0033CC"/>
                </a:solidFill>
              </a:rPr>
            </a:br>
            <a:r>
              <a:rPr lang="en-GB" sz="1800" dirty="0"/>
              <a:t> </a:t>
            </a:r>
            <a:r>
              <a:rPr lang="en-CA" sz="1800" dirty="0"/>
              <a:t/>
            </a:r>
            <a:br>
              <a:rPr lang="en-CA" sz="1800" dirty="0"/>
            </a:br>
            <a:endParaRPr lang="en-CA" sz="1800" dirty="0"/>
          </a:p>
        </p:txBody>
      </p:sp>
      <p:pic>
        <p:nvPicPr>
          <p:cNvPr id="26626" name="Picture 2"/>
          <p:cNvPicPr>
            <a:picLocks noChangeAspect="1" noChangeArrowheads="1"/>
          </p:cNvPicPr>
          <p:nvPr/>
        </p:nvPicPr>
        <p:blipFill>
          <a:blip r:embed="rId2"/>
          <a:srcRect/>
          <a:stretch>
            <a:fillRect/>
          </a:stretch>
        </p:blipFill>
        <p:spPr bwMode="auto">
          <a:xfrm>
            <a:off x="179388" y="1484313"/>
            <a:ext cx="8705850" cy="4968875"/>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8"/>
          <p:cNvPicPr>
            <a:picLocks noChangeAspect="1"/>
          </p:cNvPicPr>
          <p:nvPr/>
        </p:nvPicPr>
        <p:blipFill>
          <a:blip r:embed="rId2"/>
          <a:srcRect/>
          <a:stretch>
            <a:fillRect/>
          </a:stretch>
        </p:blipFill>
        <p:spPr bwMode="auto">
          <a:xfrm>
            <a:off x="0" y="-100013"/>
            <a:ext cx="9144000" cy="7031038"/>
          </a:xfrm>
          <a:prstGeom prst="rect">
            <a:avLst/>
          </a:prstGeom>
          <a:noFill/>
          <a:ln w="9525">
            <a:noFill/>
            <a:miter lim="800000"/>
            <a:headEnd/>
            <a:tailEnd/>
          </a:ln>
        </p:spPr>
      </p:pic>
      <p:sp>
        <p:nvSpPr>
          <p:cNvPr id="2" name="Title 1"/>
          <p:cNvSpPr>
            <a:spLocks noGrp="1"/>
          </p:cNvSpPr>
          <p:nvPr>
            <p:ph type="title"/>
          </p:nvPr>
        </p:nvSpPr>
        <p:spPr>
          <a:xfrm>
            <a:off x="0" y="549275"/>
            <a:ext cx="9144000" cy="5616575"/>
          </a:xfrm>
        </p:spPr>
        <p:txBody>
          <a:bodyPr>
            <a:normAutofit fontScale="90000"/>
          </a:bodyPr>
          <a:lstStyle/>
          <a:p>
            <a:pPr eaLnBrk="1" hangingPunct="1">
              <a:defRPr/>
            </a:pPr>
            <a:r>
              <a:rPr lang="en-GB" sz="1300" cap="none" dirty="0" smtClean="0"/>
              <a:t/>
            </a:r>
            <a:br>
              <a:rPr lang="en-GB" sz="1300" cap="none" dirty="0" smtClean="0"/>
            </a:br>
            <a:r>
              <a:rPr lang="en-GB" sz="1300" cap="none" dirty="0" smtClean="0"/>
              <a:t>        </a:t>
            </a:r>
            <a:r>
              <a:rPr lang="en-GB" sz="2800" cap="none" dirty="0" smtClean="0">
                <a:solidFill>
                  <a:srgbClr val="FF0000"/>
                </a:solidFill>
                <a:latin typeface="Arial" charset="0"/>
                <a:cs typeface="Arial" charset="0"/>
              </a:rPr>
              <a:t>“IVT” FFCCTV </a:t>
            </a:r>
            <a:r>
              <a:rPr lang="en-GB" sz="2800" i="1" cap="none" dirty="0" smtClean="0">
                <a:solidFill>
                  <a:srgbClr val="FF0000"/>
                </a:solidFill>
                <a:effectLst>
                  <a:outerShdw blurRad="38100" dist="38100" dir="2700000" algn="tl">
                    <a:srgbClr val="C0C0C0"/>
                  </a:outerShdw>
                </a:effectLst>
                <a:latin typeface="Arial" charset="0"/>
                <a:cs typeface="Arial" charset="0"/>
              </a:rPr>
              <a:t>C</a:t>
            </a:r>
            <a:r>
              <a:rPr lang="en-GB" sz="2800" i="1" cap="none" dirty="0" smtClean="0">
                <a:solidFill>
                  <a:srgbClr val="00CC00"/>
                </a:solidFill>
                <a:effectLst>
                  <a:outerShdw blurRad="38100" dist="38100" dir="2700000" algn="tl">
                    <a:srgbClr val="C0C0C0"/>
                  </a:outerShdw>
                </a:effectLst>
                <a:latin typeface="Arial" charset="0"/>
                <a:cs typeface="Arial" charset="0"/>
              </a:rPr>
              <a:t>O</a:t>
            </a:r>
            <a:r>
              <a:rPr lang="en-GB" sz="2800" i="1" cap="none" dirty="0" smtClean="0">
                <a:solidFill>
                  <a:srgbClr val="0033CC"/>
                </a:solidFill>
                <a:effectLst>
                  <a:outerShdw blurRad="38100" dist="38100" dir="2700000" algn="tl">
                    <a:srgbClr val="C0C0C0"/>
                  </a:outerShdw>
                </a:effectLst>
                <a:latin typeface="Arial" charset="0"/>
                <a:cs typeface="Arial" charset="0"/>
              </a:rPr>
              <a:t>L</a:t>
            </a:r>
            <a:r>
              <a:rPr lang="en-GB" sz="2800" i="1" cap="none" dirty="0" smtClean="0">
                <a:solidFill>
                  <a:srgbClr val="C00000"/>
                </a:solidFill>
                <a:effectLst>
                  <a:outerShdw blurRad="38100" dist="38100" dir="2700000" algn="tl">
                    <a:srgbClr val="C0C0C0"/>
                  </a:outerShdw>
                </a:effectLst>
                <a:latin typeface="Arial" charset="0"/>
                <a:cs typeface="Arial" charset="0"/>
              </a:rPr>
              <a:t>O</a:t>
            </a:r>
            <a:r>
              <a:rPr lang="en-GB" sz="2800" i="1" cap="none" dirty="0" smtClean="0">
                <a:solidFill>
                  <a:srgbClr val="FF0000"/>
                </a:solidFill>
                <a:effectLst>
                  <a:outerShdw blurRad="38100" dist="38100" dir="2700000" algn="tl">
                    <a:srgbClr val="C0C0C0"/>
                  </a:outerShdw>
                </a:effectLst>
                <a:latin typeface="Arial" charset="0"/>
                <a:cs typeface="Arial" charset="0"/>
              </a:rPr>
              <a:t>U</a:t>
            </a:r>
            <a:r>
              <a:rPr lang="en-GB" sz="2800" i="1" cap="none" dirty="0" smtClean="0">
                <a:solidFill>
                  <a:srgbClr val="0033CC"/>
                </a:solidFill>
                <a:effectLst>
                  <a:outerShdw blurRad="38100" dist="38100" dir="2700000" algn="tl">
                    <a:srgbClr val="C0C0C0"/>
                  </a:outerShdw>
                </a:effectLst>
                <a:latin typeface="Arial" charset="0"/>
                <a:cs typeface="Arial" charset="0"/>
              </a:rPr>
              <a:t>R </a:t>
            </a:r>
            <a:r>
              <a:rPr lang="en-GB" sz="2800" i="1" cap="none" dirty="0" smtClean="0">
                <a:effectLst>
                  <a:outerShdw blurRad="38100" dist="38100" dir="2700000" algn="tl">
                    <a:srgbClr val="C0C0C0"/>
                  </a:outerShdw>
                </a:effectLst>
                <a:latin typeface="Arial" charset="0"/>
                <a:cs typeface="Arial" charset="0"/>
              </a:rPr>
              <a:t> </a:t>
            </a:r>
            <a:r>
              <a:rPr lang="en-GB" sz="2800" i="1" cap="none" dirty="0" smtClean="0">
                <a:solidFill>
                  <a:srgbClr val="FF0000"/>
                </a:solidFill>
                <a:effectLst>
                  <a:outerShdw blurRad="38100" dist="38100" dir="2700000" algn="tl">
                    <a:srgbClr val="C0C0C0"/>
                  </a:outerShdw>
                </a:effectLst>
                <a:latin typeface="Arial" charset="0"/>
                <a:cs typeface="Arial" charset="0"/>
              </a:rPr>
              <a:t>N</a:t>
            </a:r>
            <a:r>
              <a:rPr lang="en-GB" sz="2800" i="1" cap="none" dirty="0" smtClean="0">
                <a:solidFill>
                  <a:srgbClr val="0033CC"/>
                </a:solidFill>
                <a:effectLst>
                  <a:outerShdw blurRad="38100" dist="38100" dir="2700000" algn="tl">
                    <a:srgbClr val="C0C0C0"/>
                  </a:outerShdw>
                </a:effectLst>
                <a:latin typeface="Arial" charset="0"/>
                <a:cs typeface="Arial" charset="0"/>
              </a:rPr>
              <a:t>I</a:t>
            </a:r>
            <a:r>
              <a:rPr lang="en-GB" sz="2800" i="1" cap="none" dirty="0" smtClean="0">
                <a:solidFill>
                  <a:srgbClr val="FF3399"/>
                </a:solidFill>
                <a:effectLst>
                  <a:outerShdw blurRad="38100" dist="38100" dir="2700000" algn="tl">
                    <a:srgbClr val="C0C0C0"/>
                  </a:outerShdw>
                </a:effectLst>
                <a:latin typeface="Arial" charset="0"/>
                <a:cs typeface="Arial" charset="0"/>
              </a:rPr>
              <a:t>G</a:t>
            </a:r>
            <a:r>
              <a:rPr lang="en-GB" sz="2800" i="1" cap="none" dirty="0" smtClean="0">
                <a:solidFill>
                  <a:srgbClr val="FF0000"/>
                </a:solidFill>
                <a:effectLst>
                  <a:outerShdw blurRad="38100" dist="38100" dir="2700000" algn="tl">
                    <a:srgbClr val="C0C0C0"/>
                  </a:outerShdw>
                </a:effectLst>
                <a:latin typeface="Arial" charset="0"/>
                <a:cs typeface="Arial" charset="0"/>
              </a:rPr>
              <a:t>H</a:t>
            </a:r>
            <a:r>
              <a:rPr lang="en-GB" sz="2800" i="1" cap="none" dirty="0" smtClean="0">
                <a:solidFill>
                  <a:srgbClr val="0033CC"/>
                </a:solidFill>
                <a:effectLst>
                  <a:outerShdw blurRad="38100" dist="38100" dir="2700000" algn="tl">
                    <a:srgbClr val="C0C0C0"/>
                  </a:outerShdw>
                </a:effectLst>
                <a:latin typeface="Arial" charset="0"/>
                <a:cs typeface="Arial" charset="0"/>
              </a:rPr>
              <a:t>T</a:t>
            </a:r>
            <a:r>
              <a:rPr lang="en-GB" sz="2800" i="1" cap="none" dirty="0" smtClean="0">
                <a:solidFill>
                  <a:srgbClr val="00B0F0"/>
                </a:solidFill>
                <a:effectLst>
                  <a:outerShdw blurRad="38100" dist="38100" dir="2700000" algn="tl">
                    <a:srgbClr val="C0C0C0"/>
                  </a:outerShdw>
                </a:effectLst>
                <a:latin typeface="Arial" charset="0"/>
                <a:cs typeface="Arial" charset="0"/>
              </a:rPr>
              <a:t> </a:t>
            </a:r>
            <a:r>
              <a:rPr lang="en-GB" sz="2800" i="1" cap="none" dirty="0" smtClean="0">
                <a:solidFill>
                  <a:srgbClr val="FF0000"/>
                </a:solidFill>
                <a:effectLst>
                  <a:outerShdw blurRad="38100" dist="38100" dir="2700000" algn="tl">
                    <a:srgbClr val="C0C0C0"/>
                  </a:outerShdw>
                </a:effectLst>
                <a:latin typeface="Arial" charset="0"/>
                <a:cs typeface="Arial" charset="0"/>
              </a:rPr>
              <a:t>VI</a:t>
            </a:r>
            <a:r>
              <a:rPr lang="en-GB" sz="2800" i="1" cap="none" dirty="0" smtClean="0">
                <a:solidFill>
                  <a:srgbClr val="FF3399"/>
                </a:solidFill>
                <a:effectLst>
                  <a:outerShdw blurRad="38100" dist="38100" dir="2700000" algn="tl">
                    <a:srgbClr val="C0C0C0"/>
                  </a:outerShdw>
                </a:effectLst>
                <a:latin typeface="Arial" charset="0"/>
                <a:cs typeface="Arial" charset="0"/>
              </a:rPr>
              <a:t>S</a:t>
            </a:r>
            <a:r>
              <a:rPr lang="en-GB" sz="2800" i="1" cap="none" dirty="0" smtClean="0">
                <a:solidFill>
                  <a:srgbClr val="FF0000"/>
                </a:solidFill>
                <a:effectLst>
                  <a:outerShdw blurRad="38100" dist="38100" dir="2700000" algn="tl">
                    <a:srgbClr val="C0C0C0"/>
                  </a:outerShdw>
                </a:effectLst>
                <a:latin typeface="Arial" charset="0"/>
                <a:cs typeface="Arial" charset="0"/>
              </a:rPr>
              <a:t>I</a:t>
            </a:r>
            <a:r>
              <a:rPr lang="en-GB" sz="2800" i="1" cap="none" dirty="0" smtClean="0">
                <a:solidFill>
                  <a:srgbClr val="00CC00"/>
                </a:solidFill>
                <a:effectLst>
                  <a:outerShdw blurRad="38100" dist="38100" dir="2700000" algn="tl">
                    <a:srgbClr val="C0C0C0"/>
                  </a:outerShdw>
                </a:effectLst>
                <a:latin typeface="Arial" charset="0"/>
                <a:cs typeface="Arial" charset="0"/>
              </a:rPr>
              <a:t>O</a:t>
            </a:r>
            <a:r>
              <a:rPr lang="en-GB" sz="2800" i="1" cap="none" dirty="0" smtClean="0">
                <a:solidFill>
                  <a:srgbClr val="FF0000"/>
                </a:solidFill>
                <a:effectLst>
                  <a:outerShdw blurRad="38100" dist="38100" dir="2700000" algn="tl">
                    <a:srgbClr val="C0C0C0"/>
                  </a:outerShdw>
                </a:effectLst>
                <a:latin typeface="Arial" charset="0"/>
                <a:cs typeface="Arial" charset="0"/>
              </a:rPr>
              <a:t>N</a:t>
            </a:r>
            <a:r>
              <a:rPr lang="en-GB" sz="2800" cap="none" dirty="0" smtClean="0">
                <a:solidFill>
                  <a:srgbClr val="FF0000"/>
                </a:solidFill>
                <a:latin typeface="Arial" charset="0"/>
                <a:cs typeface="Arial" charset="0"/>
              </a:rPr>
              <a:t> SYSTEM</a:t>
            </a:r>
            <a:r>
              <a:rPr lang="en-GB" sz="1800" cap="none" dirty="0" smtClean="0">
                <a:solidFill>
                  <a:srgbClr val="FF0000"/>
                </a:solidFill>
                <a:latin typeface="Arial" charset="0"/>
                <a:cs typeface="Arial" charset="0"/>
              </a:rPr>
              <a:t/>
            </a:r>
            <a:br>
              <a:rPr lang="en-GB" sz="1800" cap="none" dirty="0" smtClean="0">
                <a:solidFill>
                  <a:srgbClr val="FF0000"/>
                </a:solidFill>
                <a:latin typeface="Arial" charset="0"/>
                <a:cs typeface="Arial" charset="0"/>
              </a:rPr>
            </a:br>
            <a:r>
              <a:rPr lang="en-GB" sz="1300" cap="none" dirty="0" smtClean="0"/>
              <a:t>                                                                                           </a:t>
            </a:r>
            <a:br>
              <a:rPr lang="en-GB" sz="1300" cap="none" dirty="0" smtClean="0"/>
            </a:br>
            <a:r>
              <a:rPr lang="en-GB" sz="1300" cap="none" dirty="0" smtClean="0"/>
              <a:t/>
            </a:r>
            <a:br>
              <a:rPr lang="en-GB" sz="1300" cap="none" dirty="0" smtClean="0"/>
            </a:br>
            <a:r>
              <a:rPr lang="en-GB" sz="1800" cap="none" dirty="0" smtClean="0">
                <a:solidFill>
                  <a:schemeClr val="bg1"/>
                </a:solidFill>
                <a:cs typeface="Arial" charset="0"/>
              </a:rPr>
              <a:t>SUMMARY OF BENEFITS </a:t>
            </a:r>
            <a:r>
              <a:rPr lang="en-GB" sz="1800" i="1" cap="none" baseline="50000" dirty="0" smtClean="0">
                <a:solidFill>
                  <a:srgbClr val="00CC00"/>
                </a:solidFill>
                <a:cs typeface="Arial" charset="0"/>
              </a:rPr>
              <a:t>(1)</a:t>
            </a:r>
            <a:r>
              <a:rPr lang="en-GB" sz="1800" i="1" cap="none" baseline="50000" dirty="0" smtClean="0">
                <a:solidFill>
                  <a:schemeClr val="bg1"/>
                </a:solidFill>
                <a:latin typeface="Arial" charset="0"/>
                <a:cs typeface="Arial" charset="0"/>
              </a:rPr>
              <a:t/>
            </a:r>
            <a:br>
              <a:rPr lang="en-GB" sz="1800" i="1" cap="none" baseline="50000" dirty="0" smtClean="0">
                <a:solidFill>
                  <a:schemeClr val="bg1"/>
                </a:solidFill>
                <a:latin typeface="Arial" charset="0"/>
                <a:cs typeface="Arial" charset="0"/>
              </a:rPr>
            </a:br>
            <a:r>
              <a:rPr lang="en-GB" sz="1800" i="1" cap="none" baseline="50000" dirty="0" smtClean="0">
                <a:solidFill>
                  <a:schemeClr val="bg1"/>
                </a:solidFill>
                <a:latin typeface="Arial" charset="0"/>
                <a:cs typeface="Arial" charset="0"/>
              </a:rPr>
              <a:t/>
            </a:r>
            <a:br>
              <a:rPr lang="en-GB" sz="1800" i="1" cap="none" baseline="50000" dirty="0" smtClean="0">
                <a:solidFill>
                  <a:schemeClr val="bg1"/>
                </a:solidFill>
                <a:latin typeface="Arial" charset="0"/>
                <a:cs typeface="Arial" charset="0"/>
              </a:rPr>
            </a:br>
            <a:r>
              <a:rPr lang="en-GB" sz="1800" i="1" cap="none" baseline="50000" dirty="0" smtClean="0">
                <a:solidFill>
                  <a:schemeClr val="bg1"/>
                </a:solidFill>
                <a:latin typeface="Arial" charset="0"/>
                <a:cs typeface="Arial" charset="0"/>
              </a:rPr>
              <a:t/>
            </a:r>
            <a:br>
              <a:rPr lang="en-GB" sz="1800" i="1" cap="none" baseline="50000" dirty="0" smtClean="0">
                <a:solidFill>
                  <a:schemeClr val="bg1"/>
                </a:solidFill>
                <a:latin typeface="Arial" charset="0"/>
                <a:cs typeface="Arial" charset="0"/>
              </a:rPr>
            </a:br>
            <a:r>
              <a:rPr lang="en-GB" sz="1300" cap="none" dirty="0" smtClean="0">
                <a:solidFill>
                  <a:srgbClr val="0033CC"/>
                </a:solidFill>
              </a:rPr>
              <a:t/>
            </a:r>
            <a:br>
              <a:rPr lang="en-GB" sz="1300" cap="none" dirty="0" smtClean="0">
                <a:solidFill>
                  <a:srgbClr val="0033CC"/>
                </a:solidFill>
              </a:rPr>
            </a:br>
            <a:r>
              <a:rPr lang="en-CA" sz="1800" u="sng" cap="none" dirty="0" smtClean="0">
                <a:solidFill>
                  <a:schemeClr val="bg1"/>
                </a:solidFill>
                <a:cs typeface="Arial" charset="0"/>
              </a:rPr>
              <a:t>FOR TRANSIT POLICE –COMBAT COPPER CABLE THEFT</a:t>
            </a:r>
            <a:r>
              <a:rPr lang="en-CA" sz="1800" cap="none" dirty="0" smtClean="0">
                <a:solidFill>
                  <a:schemeClr val="bg1"/>
                </a:solidFill>
                <a:cs typeface="Arial" charset="0"/>
              </a:rPr>
              <a:t>:</a:t>
            </a:r>
            <a:r>
              <a:rPr lang="en-CA" sz="1600" cap="none" dirty="0" smtClean="0">
                <a:solidFill>
                  <a:schemeClr val="bg1"/>
                </a:solidFill>
                <a:cs typeface="Arial" charset="0"/>
              </a:rPr>
              <a:t/>
            </a:r>
            <a:br>
              <a:rPr lang="en-CA" sz="1600" cap="none" dirty="0" smtClean="0">
                <a:solidFill>
                  <a:schemeClr val="bg1"/>
                </a:solidFill>
                <a:cs typeface="Arial" charset="0"/>
              </a:rPr>
            </a:br>
            <a:r>
              <a:rPr lang="en-CA" sz="1400" cap="none" dirty="0" smtClean="0">
                <a:solidFill>
                  <a:schemeClr val="bg1"/>
                </a:solidFill>
                <a:latin typeface="Arial" charset="0"/>
                <a:cs typeface="Arial" charset="0"/>
              </a:rPr>
              <a:t/>
            </a:r>
            <a:br>
              <a:rPr lang="en-CA" sz="1400" cap="none" dirty="0" smtClean="0">
                <a:solidFill>
                  <a:schemeClr val="bg1"/>
                </a:solidFill>
                <a:latin typeface="Arial" charset="0"/>
                <a:cs typeface="Arial" charset="0"/>
              </a:rPr>
            </a:br>
            <a:r>
              <a:rPr lang="en-CA" sz="1600" cap="none" dirty="0" smtClean="0">
                <a:solidFill>
                  <a:srgbClr val="00CC00"/>
                </a:solidFill>
                <a:cs typeface="Arial" charset="0"/>
              </a:rPr>
              <a:t>THE FFCCTV </a:t>
            </a:r>
            <a:r>
              <a:rPr lang="en-CA" sz="1600" cap="none" dirty="0" smtClean="0">
                <a:solidFill>
                  <a:srgbClr val="FF3399"/>
                </a:solidFill>
                <a:cs typeface="Arial" charset="0"/>
              </a:rPr>
              <a:t>HD</a:t>
            </a:r>
            <a:r>
              <a:rPr lang="en-CA" sz="1600" cap="none" dirty="0" smtClean="0">
                <a:solidFill>
                  <a:srgbClr val="00CC00"/>
                </a:solidFill>
                <a:cs typeface="Arial" charset="0"/>
              </a:rPr>
              <a:t> CAMERA RECORDS  IN</a:t>
            </a:r>
            <a:r>
              <a:rPr lang="en-GB" sz="1600" cap="none" dirty="0" smtClean="0">
                <a:solidFill>
                  <a:schemeClr val="bg1"/>
                </a:solidFill>
                <a:cs typeface="Arial" charset="0"/>
              </a:rPr>
              <a:t> </a:t>
            </a:r>
            <a:r>
              <a:rPr lang="en-GB" sz="1600" cap="none" dirty="0" smtClean="0">
                <a:solidFill>
                  <a:srgbClr val="FF0000"/>
                </a:solidFill>
                <a:effectLst>
                  <a:outerShdw blurRad="38100" dist="38100" dir="2700000" algn="tl">
                    <a:srgbClr val="C0C0C0"/>
                  </a:outerShdw>
                </a:effectLst>
                <a:cs typeface="Arial" charset="0"/>
              </a:rPr>
              <a:t>C</a:t>
            </a:r>
            <a:r>
              <a:rPr lang="en-GB" sz="1600" cap="none" dirty="0" smtClean="0">
                <a:solidFill>
                  <a:srgbClr val="00CC00"/>
                </a:solidFill>
                <a:effectLst>
                  <a:outerShdw blurRad="38100" dist="38100" dir="2700000" algn="tl">
                    <a:srgbClr val="C0C0C0"/>
                  </a:outerShdw>
                </a:effectLst>
                <a:cs typeface="Arial" charset="0"/>
              </a:rPr>
              <a:t>O</a:t>
            </a:r>
            <a:r>
              <a:rPr lang="en-GB" sz="1600" cap="none" dirty="0" smtClean="0">
                <a:solidFill>
                  <a:srgbClr val="0033CC"/>
                </a:solidFill>
                <a:effectLst>
                  <a:outerShdw blurRad="38100" dist="38100" dir="2700000" algn="tl">
                    <a:srgbClr val="C0C0C0"/>
                  </a:outerShdw>
                </a:effectLst>
                <a:cs typeface="Arial" charset="0"/>
              </a:rPr>
              <a:t>L</a:t>
            </a:r>
            <a:r>
              <a:rPr lang="en-GB" sz="1600" cap="none" dirty="0" smtClean="0">
                <a:solidFill>
                  <a:srgbClr val="C00000"/>
                </a:solidFill>
                <a:effectLst>
                  <a:outerShdw blurRad="38100" dist="38100" dir="2700000" algn="tl">
                    <a:srgbClr val="C0C0C0"/>
                  </a:outerShdw>
                </a:effectLst>
                <a:cs typeface="Arial" charset="0"/>
              </a:rPr>
              <a:t>O</a:t>
            </a:r>
            <a:r>
              <a:rPr lang="en-GB" sz="1600" cap="none" dirty="0" smtClean="0">
                <a:solidFill>
                  <a:srgbClr val="FF0000"/>
                </a:solidFill>
                <a:effectLst>
                  <a:outerShdw blurRad="38100" dist="38100" dir="2700000" algn="tl">
                    <a:srgbClr val="C0C0C0"/>
                  </a:outerShdw>
                </a:effectLst>
                <a:cs typeface="Arial" charset="0"/>
              </a:rPr>
              <a:t>U</a:t>
            </a:r>
            <a:r>
              <a:rPr lang="en-GB" sz="1600" cap="none" dirty="0" smtClean="0">
                <a:solidFill>
                  <a:srgbClr val="0033CC"/>
                </a:solidFill>
                <a:effectLst>
                  <a:outerShdw blurRad="38100" dist="38100" dir="2700000" algn="tl">
                    <a:srgbClr val="C0C0C0"/>
                  </a:outerShdw>
                </a:effectLst>
                <a:cs typeface="Arial" charset="0"/>
              </a:rPr>
              <a:t>R</a:t>
            </a:r>
            <a:r>
              <a:rPr lang="en-CA" sz="1600" i="1" cap="none" dirty="0" smtClean="0">
                <a:solidFill>
                  <a:srgbClr val="0033CC"/>
                </a:solidFill>
                <a:cs typeface="Arial" charset="0"/>
              </a:rPr>
              <a:t> </a:t>
            </a:r>
            <a:r>
              <a:rPr lang="en-CA" sz="1600" cap="none" dirty="0" smtClean="0">
                <a:solidFill>
                  <a:srgbClr val="0033CC"/>
                </a:solidFill>
                <a:cs typeface="Arial" charset="0"/>
              </a:rPr>
              <a:t> </a:t>
            </a:r>
            <a:r>
              <a:rPr lang="en-CA" sz="1600" cap="none" dirty="0" smtClean="0">
                <a:solidFill>
                  <a:srgbClr val="00CC00"/>
                </a:solidFill>
                <a:cs typeface="Arial" charset="0"/>
              </a:rPr>
              <a:t>BOTH DAY AND NIGHT TIME,  AN ESSENTIAL FEATURE TO PROVIDE</a:t>
            </a:r>
            <a:br>
              <a:rPr lang="en-CA" sz="1600" cap="none" dirty="0" smtClean="0">
                <a:solidFill>
                  <a:srgbClr val="00CC00"/>
                </a:solidFill>
                <a:cs typeface="Arial" charset="0"/>
              </a:rPr>
            </a:br>
            <a:r>
              <a:rPr lang="en-CA" sz="1600" cap="none" dirty="0" smtClean="0">
                <a:solidFill>
                  <a:srgbClr val="00CC00"/>
                </a:solidFill>
                <a:cs typeface="Arial" charset="0"/>
              </a:rPr>
              <a:t>EVIDENCE  OF </a:t>
            </a:r>
            <a:r>
              <a:rPr lang="en-CA" sz="1600" cap="none" dirty="0" smtClean="0">
                <a:solidFill>
                  <a:schemeClr val="bg1"/>
                </a:solidFill>
                <a:cs typeface="Arial" charset="0"/>
              </a:rPr>
              <a:t>COPPER CABLE THEFT</a:t>
            </a:r>
            <a:r>
              <a:rPr lang="en-CA" sz="1600" cap="none" dirty="0" smtClean="0">
                <a:solidFill>
                  <a:srgbClr val="00CC00"/>
                </a:solidFill>
                <a:cs typeface="Arial" charset="0"/>
              </a:rPr>
              <a:t>,  ACCIDENTS OR ASSAULTS.</a:t>
            </a:r>
            <a:r>
              <a:rPr lang="en-GB" sz="1600" cap="none" dirty="0" smtClean="0">
                <a:solidFill>
                  <a:srgbClr val="00CC00"/>
                </a:solidFill>
              </a:rPr>
              <a:t> IT CAN BE USED BY RAIL TRANSIT POLICE, HOMELAND SECURITY, FBI, NTSB AND OTHER GOVERNMENT AGENCIES, TO ENHANCE PASSENGER SAFETY &amp; PUBLIC SECURITY</a:t>
            </a:r>
            <a:br>
              <a:rPr lang="en-GB" sz="1600" cap="none" dirty="0" smtClean="0">
                <a:solidFill>
                  <a:srgbClr val="00CC00"/>
                </a:solidFill>
              </a:rPr>
            </a:br>
            <a:r>
              <a:rPr lang="en-GB" sz="1600" cap="none" dirty="0" smtClean="0">
                <a:solidFill>
                  <a:srgbClr val="00CC00"/>
                </a:solidFill>
              </a:rPr>
              <a:t/>
            </a:r>
            <a:br>
              <a:rPr lang="en-GB" sz="1600" cap="none" dirty="0" smtClean="0">
                <a:solidFill>
                  <a:srgbClr val="00CC00"/>
                </a:solidFill>
              </a:rPr>
            </a:br>
            <a:r>
              <a:rPr lang="en-GB" sz="1600" cap="none" dirty="0" smtClean="0">
                <a:solidFill>
                  <a:srgbClr val="00CC00"/>
                </a:solidFill>
              </a:rPr>
              <a:t>A </a:t>
            </a:r>
            <a:r>
              <a:rPr lang="en-CA" sz="1600" cap="none" dirty="0" smtClean="0">
                <a:solidFill>
                  <a:srgbClr val="00CC00"/>
                </a:solidFill>
              </a:rPr>
              <a:t>FRAME FROM HD VIDEO COULD POTENTIALLY BE USED WITH A FACIAL RECOGNITION DATA BASE TO IDENTIFY KNOWN VANDALS OR PERSONS ON A WATCH LIST</a:t>
            </a:r>
            <a:r>
              <a:rPr lang="en-GB" sz="1600" cap="none" dirty="0" smtClean="0">
                <a:solidFill>
                  <a:srgbClr val="00CC00"/>
                </a:solidFill>
              </a:rPr>
              <a:t/>
            </a:r>
            <a:br>
              <a:rPr lang="en-GB" sz="1600" cap="none" dirty="0" smtClean="0">
                <a:solidFill>
                  <a:srgbClr val="00CC00"/>
                </a:solidFill>
              </a:rPr>
            </a:br>
            <a:r>
              <a:rPr lang="en-GB" sz="1400" cap="none" dirty="0" smtClean="0">
                <a:solidFill>
                  <a:schemeClr val="bg1"/>
                </a:solidFill>
              </a:rPr>
              <a:t/>
            </a:r>
            <a:br>
              <a:rPr lang="en-GB" sz="1400" cap="none" dirty="0" smtClean="0">
                <a:solidFill>
                  <a:schemeClr val="bg1"/>
                </a:solidFill>
              </a:rPr>
            </a:br>
            <a:r>
              <a:rPr lang="en-CA" sz="1400" cap="none" dirty="0" smtClean="0">
                <a:solidFill>
                  <a:schemeClr val="bg1"/>
                </a:solidFill>
                <a:cs typeface="Arial" charset="0"/>
              </a:rPr>
              <a:t/>
            </a:r>
            <a:br>
              <a:rPr lang="en-CA" sz="1400" cap="none" dirty="0" smtClean="0">
                <a:solidFill>
                  <a:schemeClr val="bg1"/>
                </a:solidFill>
                <a:cs typeface="Arial" charset="0"/>
              </a:rPr>
            </a:br>
            <a:r>
              <a:rPr lang="en-CA" sz="1800" u="sng" cap="none" dirty="0" smtClean="0">
                <a:solidFill>
                  <a:schemeClr val="bg1"/>
                </a:solidFill>
                <a:cs typeface="Arial" charset="0"/>
              </a:rPr>
              <a:t>FOR ROSCO’S</a:t>
            </a:r>
            <a:r>
              <a:rPr lang="en-CA" sz="1800" cap="none" dirty="0" smtClean="0">
                <a:solidFill>
                  <a:schemeClr val="bg1"/>
                </a:solidFill>
                <a:cs typeface="Arial" charset="0"/>
              </a:rPr>
              <a:t>:</a:t>
            </a:r>
            <a:r>
              <a:rPr lang="en-CA" sz="1400" cap="none" dirty="0" smtClean="0">
                <a:solidFill>
                  <a:schemeClr val="bg1"/>
                </a:solidFill>
                <a:cs typeface="Arial" charset="0"/>
              </a:rPr>
              <a:t/>
            </a:r>
            <a:br>
              <a:rPr lang="en-CA" sz="1400" cap="none" dirty="0" smtClean="0">
                <a:solidFill>
                  <a:schemeClr val="bg1"/>
                </a:solidFill>
                <a:cs typeface="Arial" charset="0"/>
              </a:rPr>
            </a:br>
            <a:r>
              <a:rPr lang="en-CA" sz="1400" cap="none" dirty="0" smtClean="0">
                <a:solidFill>
                  <a:schemeClr val="bg1"/>
                </a:solidFill>
                <a:cs typeface="Arial" charset="0"/>
              </a:rPr>
              <a:t/>
            </a:r>
            <a:br>
              <a:rPr lang="en-CA" sz="1400" cap="none" dirty="0" smtClean="0">
                <a:solidFill>
                  <a:schemeClr val="bg1"/>
                </a:solidFill>
                <a:cs typeface="Arial" charset="0"/>
              </a:rPr>
            </a:br>
            <a:r>
              <a:rPr lang="en-CA" sz="1600" cap="none" dirty="0" smtClean="0">
                <a:solidFill>
                  <a:srgbClr val="00CC00"/>
                </a:solidFill>
                <a:cs typeface="Arial" charset="0"/>
              </a:rPr>
              <a:t>PROTECTION OF ASSETTS</a:t>
            </a:r>
            <a:br>
              <a:rPr lang="en-CA" sz="1600" cap="none" dirty="0" smtClean="0">
                <a:solidFill>
                  <a:srgbClr val="00CC00"/>
                </a:solidFill>
                <a:cs typeface="Arial" charset="0"/>
              </a:rPr>
            </a:br>
            <a:r>
              <a:rPr lang="en-CA" sz="1600" cap="none" dirty="0" smtClean="0">
                <a:solidFill>
                  <a:srgbClr val="00CC00"/>
                </a:solidFill>
                <a:cs typeface="Arial" charset="0"/>
              </a:rPr>
              <a:t>        ASSET MANAGEMENT</a:t>
            </a:r>
            <a:br>
              <a:rPr lang="en-CA" sz="1600" cap="none" dirty="0" smtClean="0">
                <a:solidFill>
                  <a:srgbClr val="00CC00"/>
                </a:solidFill>
                <a:cs typeface="Arial" charset="0"/>
              </a:rPr>
            </a:br>
            <a:r>
              <a:rPr lang="en-CA" sz="1600" cap="none" dirty="0" smtClean="0">
                <a:solidFill>
                  <a:srgbClr val="00CC00"/>
                </a:solidFill>
                <a:cs typeface="Arial" charset="0"/>
              </a:rPr>
              <a:t>                EVIDENCE TO MITIGATE LIABILITY</a:t>
            </a:r>
            <a:br>
              <a:rPr lang="en-CA" sz="1600" cap="none" dirty="0" smtClean="0">
                <a:solidFill>
                  <a:srgbClr val="00CC00"/>
                </a:solidFill>
                <a:cs typeface="Arial" charset="0"/>
              </a:rPr>
            </a:br>
            <a:r>
              <a:rPr lang="en-CA" sz="1600" cap="none" dirty="0" smtClean="0">
                <a:solidFill>
                  <a:srgbClr val="00CC00"/>
                </a:solidFill>
              </a:rPr>
              <a:t/>
            </a:r>
            <a:br>
              <a:rPr lang="en-CA" sz="1600" cap="none" dirty="0" smtClean="0">
                <a:solidFill>
                  <a:srgbClr val="00CC00"/>
                </a:solidFill>
              </a:rPr>
            </a:br>
            <a:r>
              <a:rPr lang="en-GB" sz="2800" cap="none" dirty="0" smtClean="0">
                <a:solidFill>
                  <a:srgbClr val="00CC00"/>
                </a:solidFill>
                <a:latin typeface="Arial" charset="0"/>
                <a:cs typeface="Arial" charset="0"/>
              </a:rPr>
              <a:t/>
            </a:r>
            <a:br>
              <a:rPr lang="en-GB" sz="2800" cap="none" dirty="0" smtClean="0">
                <a:solidFill>
                  <a:srgbClr val="00CC00"/>
                </a:solidFill>
                <a:latin typeface="Arial" charset="0"/>
                <a:cs typeface="Arial" charset="0"/>
              </a:rPr>
            </a:br>
            <a:r>
              <a:rPr lang="en-GB" sz="1400" cap="none" dirty="0" smtClean="0">
                <a:solidFill>
                  <a:schemeClr val="bg1"/>
                </a:solidFill>
              </a:rPr>
              <a:t/>
            </a:r>
            <a:br>
              <a:rPr lang="en-GB" sz="1400" cap="none" dirty="0" smtClean="0">
                <a:solidFill>
                  <a:schemeClr val="bg1"/>
                </a:solidFill>
              </a:rPr>
            </a:br>
            <a:r>
              <a:rPr lang="en-GB" sz="2200" cap="none" dirty="0" smtClean="0">
                <a:solidFill>
                  <a:srgbClr val="FF0000"/>
                </a:solidFill>
                <a:latin typeface="Arial" charset="0"/>
                <a:cs typeface="Arial" charset="0"/>
              </a:rPr>
              <a:t/>
            </a:r>
            <a:br>
              <a:rPr lang="en-GB" sz="2200" cap="none" dirty="0" smtClean="0">
                <a:solidFill>
                  <a:srgbClr val="FF0000"/>
                </a:solidFill>
                <a:latin typeface="Arial" charset="0"/>
                <a:cs typeface="Arial" charset="0"/>
              </a:rPr>
            </a:br>
            <a:r>
              <a:rPr lang="en-GB" sz="2200" cap="none" dirty="0" smtClean="0">
                <a:solidFill>
                  <a:srgbClr val="FF0000"/>
                </a:solidFill>
                <a:latin typeface="Arial" charset="0"/>
                <a:cs typeface="Arial" charset="0"/>
              </a:rPr>
              <a:t/>
            </a:r>
            <a:br>
              <a:rPr lang="en-GB" sz="2200" cap="none" dirty="0" smtClean="0">
                <a:solidFill>
                  <a:srgbClr val="FF0000"/>
                </a:solidFill>
                <a:latin typeface="Arial" charset="0"/>
                <a:cs typeface="Arial" charset="0"/>
              </a:rPr>
            </a:br>
            <a:r>
              <a:rPr lang="en-GB" sz="2200" cap="none" dirty="0" smtClean="0">
                <a:solidFill>
                  <a:srgbClr val="0033CC"/>
                </a:solidFill>
                <a:latin typeface="Arial" charset="0"/>
                <a:cs typeface="Arial" charset="0"/>
              </a:rPr>
              <a:t/>
            </a:r>
            <a:br>
              <a:rPr lang="en-GB" sz="2200" cap="none" dirty="0" smtClean="0">
                <a:solidFill>
                  <a:srgbClr val="0033CC"/>
                </a:solidFill>
                <a:latin typeface="Arial" charset="0"/>
                <a:cs typeface="Arial" charset="0"/>
              </a:rPr>
            </a:br>
            <a:r>
              <a:rPr lang="en-GB" sz="2200" cap="none" dirty="0" smtClean="0">
                <a:solidFill>
                  <a:srgbClr val="FF0000"/>
                </a:solidFill>
                <a:latin typeface="Arial" charset="0"/>
                <a:cs typeface="Arial" charset="0"/>
              </a:rPr>
              <a:t> </a:t>
            </a:r>
            <a:br>
              <a:rPr lang="en-GB" sz="2200" cap="none" dirty="0" smtClean="0">
                <a:solidFill>
                  <a:srgbClr val="FF0000"/>
                </a:solidFill>
                <a:latin typeface="Arial" charset="0"/>
                <a:cs typeface="Arial" charset="0"/>
              </a:rPr>
            </a:br>
            <a:r>
              <a:rPr lang="en-GB" sz="2200" cap="none" dirty="0" smtClean="0">
                <a:solidFill>
                  <a:srgbClr val="0033CC"/>
                </a:solidFill>
                <a:latin typeface="Arial" charset="0"/>
                <a:cs typeface="Arial" charset="0"/>
              </a:rPr>
              <a:t/>
            </a:r>
            <a:br>
              <a:rPr lang="en-GB" sz="2200" cap="none" dirty="0" smtClean="0">
                <a:solidFill>
                  <a:srgbClr val="0033CC"/>
                </a:solidFill>
                <a:latin typeface="Arial" charset="0"/>
                <a:cs typeface="Arial" charset="0"/>
              </a:rPr>
            </a:br>
            <a:r>
              <a:rPr lang="en-GB" sz="2200" cap="none" dirty="0" smtClean="0">
                <a:solidFill>
                  <a:srgbClr val="0033CC"/>
                </a:solidFill>
              </a:rPr>
              <a:t/>
            </a:r>
            <a:br>
              <a:rPr lang="en-GB" sz="2200" cap="none" dirty="0" smtClean="0">
                <a:solidFill>
                  <a:srgbClr val="0033CC"/>
                </a:solidFill>
              </a:rPr>
            </a:br>
            <a:r>
              <a:rPr lang="en-CA" sz="1700" cap="none" dirty="0" smtClean="0">
                <a:solidFill>
                  <a:schemeClr val="bg1"/>
                </a:solidFill>
                <a:latin typeface="Arial" charset="0"/>
                <a:cs typeface="Arial" charset="0"/>
              </a:rPr>
              <a:t/>
            </a:r>
            <a:br>
              <a:rPr lang="en-CA" sz="1700" cap="none" dirty="0" smtClean="0">
                <a:solidFill>
                  <a:schemeClr val="bg1"/>
                </a:solidFill>
                <a:latin typeface="Arial" charset="0"/>
                <a:cs typeface="Arial" charset="0"/>
              </a:rPr>
            </a:br>
            <a:r>
              <a:rPr lang="en-CA" sz="2200" cap="none" dirty="0" smtClean="0">
                <a:solidFill>
                  <a:schemeClr val="bg1"/>
                </a:solidFill>
              </a:rPr>
              <a:t/>
            </a:r>
            <a:br>
              <a:rPr lang="en-CA" sz="2200" cap="none" dirty="0" smtClean="0">
                <a:solidFill>
                  <a:schemeClr val="bg1"/>
                </a:solidFill>
              </a:rPr>
            </a:br>
            <a:r>
              <a:rPr lang="en-GB" sz="1400" cap="none" dirty="0" smtClean="0">
                <a:solidFill>
                  <a:srgbClr val="0033CC"/>
                </a:solidFill>
              </a:rPr>
              <a:t> </a:t>
            </a:r>
            <a:r>
              <a:rPr lang="en-CA" sz="1400" cap="none" dirty="0" smtClean="0">
                <a:solidFill>
                  <a:srgbClr val="0033CC"/>
                </a:solidFill>
              </a:rPr>
              <a:t/>
            </a:r>
            <a:br>
              <a:rPr lang="en-CA" sz="1400" cap="none" dirty="0" smtClean="0">
                <a:solidFill>
                  <a:srgbClr val="0033CC"/>
                </a:solidFill>
              </a:rPr>
            </a:br>
            <a:endParaRPr lang="en-CA" sz="1400" cap="none" dirty="0" smtClean="0">
              <a:solidFill>
                <a:srgbClr val="0033CC"/>
              </a:solidFill>
            </a:endParaRPr>
          </a:p>
        </p:txBody>
      </p:sp>
      <p:sp>
        <p:nvSpPr>
          <p:cNvPr id="27651" name="Text Placeholder 2"/>
          <p:cNvSpPr>
            <a:spLocks noGrp="1"/>
          </p:cNvSpPr>
          <p:nvPr>
            <p:ph type="body" idx="1"/>
          </p:nvPr>
        </p:nvSpPr>
        <p:spPr>
          <a:xfrm>
            <a:off x="827088" y="404813"/>
            <a:ext cx="7772400" cy="431800"/>
          </a:xfrm>
        </p:spPr>
        <p:txBody>
          <a:bodyPr/>
          <a:lstStyle/>
          <a:p>
            <a:pPr algn="ctr" eaLnBrk="1" hangingPunct="1">
              <a:defRPr/>
            </a:pPr>
            <a:r>
              <a:rPr lang="en-CA" sz="2800" b="1" i="1" dirty="0" smtClean="0">
                <a:solidFill>
                  <a:schemeClr val="bg1"/>
                </a:solidFill>
                <a:effectLst>
                  <a:outerShdw blurRad="38100" dist="38100" dir="2700000" algn="tl">
                    <a:srgbClr val="C0C0C0"/>
                  </a:outerShdw>
                </a:effectLst>
                <a:latin typeface="Arial" charset="0"/>
                <a:cs typeface="Arial" charset="0"/>
              </a:rPr>
              <a:t>GUIDING LIGHTS TECHNOLOGY INC</a:t>
            </a:r>
          </a:p>
        </p:txBody>
      </p:sp>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8"/>
          <p:cNvPicPr>
            <a:picLocks noChangeAspect="1"/>
          </p:cNvPicPr>
          <p:nvPr/>
        </p:nvPicPr>
        <p:blipFill>
          <a:blip r:embed="rId2"/>
          <a:srcRect/>
          <a:stretch>
            <a:fillRect/>
          </a:stretch>
        </p:blipFill>
        <p:spPr bwMode="auto">
          <a:xfrm>
            <a:off x="0" y="-100013"/>
            <a:ext cx="9144000" cy="7031038"/>
          </a:xfrm>
          <a:prstGeom prst="rect">
            <a:avLst/>
          </a:prstGeom>
          <a:noFill/>
          <a:ln w="9525">
            <a:noFill/>
            <a:miter lim="800000"/>
            <a:headEnd/>
            <a:tailEnd/>
          </a:ln>
        </p:spPr>
      </p:pic>
      <p:sp>
        <p:nvSpPr>
          <p:cNvPr id="2" name="Title 1"/>
          <p:cNvSpPr>
            <a:spLocks noGrp="1"/>
          </p:cNvSpPr>
          <p:nvPr>
            <p:ph type="title"/>
          </p:nvPr>
        </p:nvSpPr>
        <p:spPr>
          <a:xfrm>
            <a:off x="0" y="476250"/>
            <a:ext cx="9144000" cy="5616575"/>
          </a:xfrm>
        </p:spPr>
        <p:txBody>
          <a:bodyPr>
            <a:normAutofit fontScale="90000"/>
          </a:bodyPr>
          <a:lstStyle/>
          <a:p>
            <a:pPr eaLnBrk="1" hangingPunct="1">
              <a:buClr>
                <a:schemeClr val="tx1"/>
              </a:buClr>
              <a:defRPr/>
            </a:pPr>
            <a:r>
              <a:rPr lang="en-GB" sz="1300" cap="none" dirty="0" smtClean="0"/>
              <a:t/>
            </a:r>
            <a:br>
              <a:rPr lang="en-GB" sz="1300" cap="none" dirty="0" smtClean="0"/>
            </a:br>
            <a:r>
              <a:rPr lang="en-GB" sz="1300" cap="none" dirty="0" smtClean="0"/>
              <a:t>          </a:t>
            </a:r>
            <a:r>
              <a:rPr lang="en-GB" sz="2800" cap="none" dirty="0" smtClean="0">
                <a:solidFill>
                  <a:srgbClr val="FF0000"/>
                </a:solidFill>
                <a:latin typeface="Arial" charset="0"/>
                <a:cs typeface="Arial" charset="0"/>
              </a:rPr>
              <a:t>“IVT” FFCCTV </a:t>
            </a:r>
            <a:r>
              <a:rPr lang="en-GB" sz="2800" i="1" cap="none" dirty="0" smtClean="0">
                <a:solidFill>
                  <a:srgbClr val="FF0000"/>
                </a:solidFill>
                <a:effectLst>
                  <a:outerShdw blurRad="38100" dist="38100" dir="2700000" algn="tl">
                    <a:srgbClr val="C0C0C0"/>
                  </a:outerShdw>
                </a:effectLst>
                <a:latin typeface="Arial" charset="0"/>
                <a:cs typeface="Arial" charset="0"/>
              </a:rPr>
              <a:t>C</a:t>
            </a:r>
            <a:r>
              <a:rPr lang="en-GB" sz="2800" i="1" cap="none" dirty="0" smtClean="0">
                <a:solidFill>
                  <a:srgbClr val="00CC00"/>
                </a:solidFill>
                <a:effectLst>
                  <a:outerShdw blurRad="38100" dist="38100" dir="2700000" algn="tl">
                    <a:srgbClr val="C0C0C0"/>
                  </a:outerShdw>
                </a:effectLst>
                <a:latin typeface="Arial" charset="0"/>
                <a:cs typeface="Arial" charset="0"/>
              </a:rPr>
              <a:t>O</a:t>
            </a:r>
            <a:r>
              <a:rPr lang="en-GB" sz="2800" i="1" cap="none" dirty="0" smtClean="0">
                <a:solidFill>
                  <a:srgbClr val="0033CC"/>
                </a:solidFill>
                <a:effectLst>
                  <a:outerShdw blurRad="38100" dist="38100" dir="2700000" algn="tl">
                    <a:srgbClr val="C0C0C0"/>
                  </a:outerShdw>
                </a:effectLst>
                <a:latin typeface="Arial" charset="0"/>
                <a:cs typeface="Arial" charset="0"/>
              </a:rPr>
              <a:t>L</a:t>
            </a:r>
            <a:r>
              <a:rPr lang="en-GB" sz="2800" i="1" cap="none" dirty="0" smtClean="0">
                <a:solidFill>
                  <a:srgbClr val="C00000"/>
                </a:solidFill>
                <a:effectLst>
                  <a:outerShdw blurRad="38100" dist="38100" dir="2700000" algn="tl">
                    <a:srgbClr val="C0C0C0"/>
                  </a:outerShdw>
                </a:effectLst>
                <a:latin typeface="Arial" charset="0"/>
                <a:cs typeface="Arial" charset="0"/>
              </a:rPr>
              <a:t>O</a:t>
            </a:r>
            <a:r>
              <a:rPr lang="en-GB" sz="2800" i="1" cap="none" dirty="0" smtClean="0">
                <a:solidFill>
                  <a:srgbClr val="FF0000"/>
                </a:solidFill>
                <a:effectLst>
                  <a:outerShdw blurRad="38100" dist="38100" dir="2700000" algn="tl">
                    <a:srgbClr val="C0C0C0"/>
                  </a:outerShdw>
                </a:effectLst>
                <a:latin typeface="Arial" charset="0"/>
                <a:cs typeface="Arial" charset="0"/>
              </a:rPr>
              <a:t>U</a:t>
            </a:r>
            <a:r>
              <a:rPr lang="en-GB" sz="2800" i="1" cap="none" dirty="0" smtClean="0">
                <a:solidFill>
                  <a:srgbClr val="0033CC"/>
                </a:solidFill>
                <a:effectLst>
                  <a:outerShdw blurRad="38100" dist="38100" dir="2700000" algn="tl">
                    <a:srgbClr val="C0C0C0"/>
                  </a:outerShdw>
                </a:effectLst>
                <a:latin typeface="Arial" charset="0"/>
                <a:cs typeface="Arial" charset="0"/>
              </a:rPr>
              <a:t>R </a:t>
            </a:r>
            <a:r>
              <a:rPr lang="en-GB" sz="2800" i="1" cap="none" dirty="0" smtClean="0">
                <a:effectLst>
                  <a:outerShdw blurRad="38100" dist="38100" dir="2700000" algn="tl">
                    <a:srgbClr val="C0C0C0"/>
                  </a:outerShdw>
                </a:effectLst>
                <a:latin typeface="Arial" charset="0"/>
                <a:cs typeface="Arial" charset="0"/>
              </a:rPr>
              <a:t> </a:t>
            </a:r>
            <a:r>
              <a:rPr lang="en-GB" sz="2800" i="1" cap="none" dirty="0" smtClean="0">
                <a:solidFill>
                  <a:srgbClr val="FF0000"/>
                </a:solidFill>
                <a:effectLst>
                  <a:outerShdw blurRad="38100" dist="38100" dir="2700000" algn="tl">
                    <a:srgbClr val="C0C0C0"/>
                  </a:outerShdw>
                </a:effectLst>
                <a:latin typeface="Arial" charset="0"/>
                <a:cs typeface="Arial" charset="0"/>
              </a:rPr>
              <a:t>N</a:t>
            </a:r>
            <a:r>
              <a:rPr lang="en-GB" sz="2800" i="1" cap="none" dirty="0" smtClean="0">
                <a:solidFill>
                  <a:srgbClr val="0033CC"/>
                </a:solidFill>
                <a:effectLst>
                  <a:outerShdw blurRad="38100" dist="38100" dir="2700000" algn="tl">
                    <a:srgbClr val="C0C0C0"/>
                  </a:outerShdw>
                </a:effectLst>
                <a:latin typeface="Arial" charset="0"/>
                <a:cs typeface="Arial" charset="0"/>
              </a:rPr>
              <a:t>I</a:t>
            </a:r>
            <a:r>
              <a:rPr lang="en-GB" sz="2800" i="1" cap="none" dirty="0" smtClean="0">
                <a:solidFill>
                  <a:srgbClr val="FF3399"/>
                </a:solidFill>
                <a:effectLst>
                  <a:outerShdw blurRad="38100" dist="38100" dir="2700000" algn="tl">
                    <a:srgbClr val="C0C0C0"/>
                  </a:outerShdw>
                </a:effectLst>
                <a:latin typeface="Arial" charset="0"/>
                <a:cs typeface="Arial" charset="0"/>
              </a:rPr>
              <a:t>G</a:t>
            </a:r>
            <a:r>
              <a:rPr lang="en-GB" sz="2800" i="1" cap="none" dirty="0" smtClean="0">
                <a:solidFill>
                  <a:srgbClr val="FF0000"/>
                </a:solidFill>
                <a:effectLst>
                  <a:outerShdw blurRad="38100" dist="38100" dir="2700000" algn="tl">
                    <a:srgbClr val="C0C0C0"/>
                  </a:outerShdw>
                </a:effectLst>
                <a:latin typeface="Arial" charset="0"/>
                <a:cs typeface="Arial" charset="0"/>
              </a:rPr>
              <a:t>H</a:t>
            </a:r>
            <a:r>
              <a:rPr lang="en-GB" sz="2800" i="1" cap="none" dirty="0" smtClean="0">
                <a:solidFill>
                  <a:srgbClr val="0033CC"/>
                </a:solidFill>
                <a:effectLst>
                  <a:outerShdw blurRad="38100" dist="38100" dir="2700000" algn="tl">
                    <a:srgbClr val="C0C0C0"/>
                  </a:outerShdw>
                </a:effectLst>
                <a:latin typeface="Arial" charset="0"/>
                <a:cs typeface="Arial" charset="0"/>
              </a:rPr>
              <a:t>T</a:t>
            </a:r>
            <a:r>
              <a:rPr lang="en-GB" sz="2800" i="1" cap="none" dirty="0" smtClean="0">
                <a:solidFill>
                  <a:srgbClr val="00B0F0"/>
                </a:solidFill>
                <a:effectLst>
                  <a:outerShdw blurRad="38100" dist="38100" dir="2700000" algn="tl">
                    <a:srgbClr val="C0C0C0"/>
                  </a:outerShdw>
                </a:effectLst>
                <a:latin typeface="Arial" charset="0"/>
                <a:cs typeface="Arial" charset="0"/>
              </a:rPr>
              <a:t> </a:t>
            </a:r>
            <a:r>
              <a:rPr lang="en-GB" sz="2800" i="1" cap="none" dirty="0" smtClean="0">
                <a:solidFill>
                  <a:srgbClr val="FF0000"/>
                </a:solidFill>
                <a:effectLst>
                  <a:outerShdw blurRad="38100" dist="38100" dir="2700000" algn="tl">
                    <a:srgbClr val="C0C0C0"/>
                  </a:outerShdw>
                </a:effectLst>
                <a:latin typeface="Arial" charset="0"/>
                <a:cs typeface="Arial" charset="0"/>
              </a:rPr>
              <a:t>VI</a:t>
            </a:r>
            <a:r>
              <a:rPr lang="en-GB" sz="2800" i="1" cap="none" dirty="0" smtClean="0">
                <a:solidFill>
                  <a:srgbClr val="FF3399"/>
                </a:solidFill>
                <a:effectLst>
                  <a:outerShdw blurRad="38100" dist="38100" dir="2700000" algn="tl">
                    <a:srgbClr val="C0C0C0"/>
                  </a:outerShdw>
                </a:effectLst>
                <a:latin typeface="Arial" charset="0"/>
                <a:cs typeface="Arial" charset="0"/>
              </a:rPr>
              <a:t>S</a:t>
            </a:r>
            <a:r>
              <a:rPr lang="en-GB" sz="2800" i="1" cap="none" dirty="0" smtClean="0">
                <a:solidFill>
                  <a:srgbClr val="FF0000"/>
                </a:solidFill>
                <a:effectLst>
                  <a:outerShdw blurRad="38100" dist="38100" dir="2700000" algn="tl">
                    <a:srgbClr val="C0C0C0"/>
                  </a:outerShdw>
                </a:effectLst>
                <a:latin typeface="Arial" charset="0"/>
                <a:cs typeface="Arial" charset="0"/>
              </a:rPr>
              <a:t>I</a:t>
            </a:r>
            <a:r>
              <a:rPr lang="en-GB" sz="2800" i="1" cap="none" dirty="0" smtClean="0">
                <a:solidFill>
                  <a:srgbClr val="00CC00"/>
                </a:solidFill>
                <a:effectLst>
                  <a:outerShdw blurRad="38100" dist="38100" dir="2700000" algn="tl">
                    <a:srgbClr val="C0C0C0"/>
                  </a:outerShdw>
                </a:effectLst>
                <a:latin typeface="Arial" charset="0"/>
                <a:cs typeface="Arial" charset="0"/>
              </a:rPr>
              <a:t>O</a:t>
            </a:r>
            <a:r>
              <a:rPr lang="en-GB" sz="2800" i="1" cap="none" dirty="0" smtClean="0">
                <a:solidFill>
                  <a:srgbClr val="FF0000"/>
                </a:solidFill>
                <a:effectLst>
                  <a:outerShdw blurRad="38100" dist="38100" dir="2700000" algn="tl">
                    <a:srgbClr val="C0C0C0"/>
                  </a:outerShdw>
                </a:effectLst>
                <a:latin typeface="Arial" charset="0"/>
                <a:cs typeface="Arial" charset="0"/>
              </a:rPr>
              <a:t>N</a:t>
            </a:r>
            <a:r>
              <a:rPr lang="en-GB" sz="2800" cap="none" dirty="0" smtClean="0">
                <a:solidFill>
                  <a:srgbClr val="FF0000"/>
                </a:solidFill>
                <a:latin typeface="Arial" charset="0"/>
                <a:cs typeface="Arial" charset="0"/>
              </a:rPr>
              <a:t> SYSTEM</a:t>
            </a:r>
            <a:r>
              <a:rPr lang="en-GB" sz="1800" cap="none" dirty="0" smtClean="0">
                <a:solidFill>
                  <a:srgbClr val="FF0000"/>
                </a:solidFill>
                <a:latin typeface="Arial" charset="0"/>
                <a:cs typeface="Arial" charset="0"/>
              </a:rPr>
              <a:t/>
            </a:r>
            <a:br>
              <a:rPr lang="en-GB" sz="1800" cap="none" dirty="0" smtClean="0">
                <a:solidFill>
                  <a:srgbClr val="FF0000"/>
                </a:solidFill>
                <a:latin typeface="Arial" charset="0"/>
                <a:cs typeface="Arial" charset="0"/>
              </a:rPr>
            </a:br>
            <a:r>
              <a:rPr lang="en-GB" sz="1300" cap="none" dirty="0" smtClean="0"/>
              <a:t/>
            </a:r>
            <a:br>
              <a:rPr lang="en-GB" sz="1300" cap="none" dirty="0" smtClean="0"/>
            </a:br>
            <a:r>
              <a:rPr lang="en-GB" sz="1300" cap="none" dirty="0" smtClean="0"/>
              <a:t/>
            </a:r>
            <a:br>
              <a:rPr lang="en-GB" sz="1300" cap="none" dirty="0" smtClean="0"/>
            </a:br>
            <a:r>
              <a:rPr lang="en-GB" sz="1800" cap="none" dirty="0" smtClean="0">
                <a:solidFill>
                  <a:schemeClr val="bg1"/>
                </a:solidFill>
                <a:cs typeface="Arial" charset="0"/>
              </a:rPr>
              <a:t>SUMMARY OF BENEFITS </a:t>
            </a:r>
            <a:r>
              <a:rPr lang="en-GB" sz="1800" i="1" cap="none" baseline="50000" dirty="0" smtClean="0">
                <a:solidFill>
                  <a:srgbClr val="00CC00"/>
                </a:solidFill>
                <a:cs typeface="Arial" charset="0"/>
              </a:rPr>
              <a:t>(2)</a:t>
            </a:r>
            <a:r>
              <a:rPr lang="en-GB" sz="1800" i="1" cap="none" baseline="50000" dirty="0" smtClean="0">
                <a:solidFill>
                  <a:srgbClr val="00CC00"/>
                </a:solidFill>
                <a:latin typeface="Arial" charset="0"/>
                <a:cs typeface="Arial" charset="0"/>
              </a:rPr>
              <a:t/>
            </a:r>
            <a:br>
              <a:rPr lang="en-GB" sz="1800" i="1" cap="none" baseline="50000" dirty="0" smtClean="0">
                <a:solidFill>
                  <a:srgbClr val="00CC00"/>
                </a:solidFill>
                <a:latin typeface="Arial" charset="0"/>
                <a:cs typeface="Arial" charset="0"/>
              </a:rPr>
            </a:br>
            <a:r>
              <a:rPr lang="en-GB" sz="1800" i="1" cap="none" baseline="50000" dirty="0" smtClean="0">
                <a:solidFill>
                  <a:schemeClr val="bg1"/>
                </a:solidFill>
                <a:latin typeface="Arial" charset="0"/>
                <a:cs typeface="Arial" charset="0"/>
              </a:rPr>
              <a:t/>
            </a:r>
            <a:br>
              <a:rPr lang="en-GB" sz="1800" i="1" cap="none" baseline="50000" dirty="0" smtClean="0">
                <a:solidFill>
                  <a:schemeClr val="bg1"/>
                </a:solidFill>
                <a:latin typeface="Arial" charset="0"/>
                <a:cs typeface="Arial" charset="0"/>
              </a:rPr>
            </a:br>
            <a:r>
              <a:rPr lang="en-GB" sz="1800" i="1" cap="none" baseline="50000" dirty="0" smtClean="0">
                <a:solidFill>
                  <a:schemeClr val="bg1"/>
                </a:solidFill>
                <a:latin typeface="Arial" charset="0"/>
                <a:cs typeface="Arial" charset="0"/>
              </a:rPr>
              <a:t/>
            </a:r>
            <a:br>
              <a:rPr lang="en-GB" sz="1800" i="1" cap="none" baseline="50000" dirty="0" smtClean="0">
                <a:solidFill>
                  <a:schemeClr val="bg1"/>
                </a:solidFill>
                <a:latin typeface="Arial" charset="0"/>
                <a:cs typeface="Arial" charset="0"/>
              </a:rPr>
            </a:br>
            <a:r>
              <a:rPr lang="en-GB" sz="1300" cap="none" dirty="0" smtClean="0">
                <a:solidFill>
                  <a:srgbClr val="0033CC"/>
                </a:solidFill>
              </a:rPr>
              <a:t/>
            </a:r>
            <a:br>
              <a:rPr lang="en-GB" sz="1300" cap="none" dirty="0" smtClean="0">
                <a:solidFill>
                  <a:srgbClr val="0033CC"/>
                </a:solidFill>
              </a:rPr>
            </a:br>
            <a:r>
              <a:rPr lang="en-CA" sz="1800" u="sng" cap="none" dirty="0" smtClean="0">
                <a:solidFill>
                  <a:schemeClr val="bg1"/>
                </a:solidFill>
              </a:rPr>
              <a:t>FOR UK TOC’S</a:t>
            </a:r>
            <a:r>
              <a:rPr lang="en-CA" sz="1800" cap="none" dirty="0" smtClean="0">
                <a:solidFill>
                  <a:schemeClr val="bg1"/>
                </a:solidFill>
              </a:rPr>
              <a:t> – DRIVER TRAINING:</a:t>
            </a:r>
            <a:br>
              <a:rPr lang="en-CA" sz="1800" cap="none" dirty="0" smtClean="0">
                <a:solidFill>
                  <a:schemeClr val="bg1"/>
                </a:solidFill>
              </a:rPr>
            </a:br>
            <a:r>
              <a:rPr lang="en-CA" sz="1400" cap="none" dirty="0" smtClean="0">
                <a:solidFill>
                  <a:schemeClr val="bg1"/>
                </a:solidFill>
              </a:rPr>
              <a:t/>
            </a:r>
            <a:br>
              <a:rPr lang="en-CA" sz="1400" cap="none" dirty="0" smtClean="0">
                <a:solidFill>
                  <a:schemeClr val="bg1"/>
                </a:solidFill>
              </a:rPr>
            </a:br>
            <a:r>
              <a:rPr lang="en-CA" sz="1600" cap="none" dirty="0" smtClean="0">
                <a:solidFill>
                  <a:srgbClr val="00CC00"/>
                </a:solidFill>
              </a:rPr>
              <a:t>EVIDENCE TO DETERMINE </a:t>
            </a:r>
            <a:r>
              <a:rPr lang="en-CA" sz="1600" cap="none" dirty="0" smtClean="0">
                <a:solidFill>
                  <a:schemeClr val="bg1"/>
                </a:solidFill>
              </a:rPr>
              <a:t>SUICIDE OR ATTEMPTED MURDER</a:t>
            </a:r>
            <a:r>
              <a:rPr lang="en-CA" sz="1600" cap="none" dirty="0" smtClean="0">
                <a:solidFill>
                  <a:srgbClr val="00CC00"/>
                </a:solidFill>
              </a:rPr>
              <a:t/>
            </a:r>
            <a:br>
              <a:rPr lang="en-CA" sz="1600" cap="none" dirty="0" smtClean="0">
                <a:solidFill>
                  <a:srgbClr val="00CC00"/>
                </a:solidFill>
              </a:rPr>
            </a:br>
            <a:r>
              <a:rPr lang="en-CA" sz="1600" cap="none" dirty="0" smtClean="0">
                <a:solidFill>
                  <a:srgbClr val="00CC00"/>
                </a:solidFill>
              </a:rPr>
              <a:t>            </a:t>
            </a:r>
            <a:r>
              <a:rPr lang="en-CA" sz="1600" cap="none" dirty="0" smtClean="0">
                <a:solidFill>
                  <a:schemeClr val="bg1"/>
                </a:solidFill>
              </a:rPr>
              <a:t>AVOIDS TRAIN BEING TAKEN OUT OF SERVICE IF NOT A CRIME SCENE</a:t>
            </a:r>
            <a:br>
              <a:rPr lang="en-CA" sz="1600" cap="none" dirty="0" smtClean="0">
                <a:solidFill>
                  <a:schemeClr val="bg1"/>
                </a:solidFill>
              </a:rPr>
            </a:br>
            <a:r>
              <a:rPr lang="en-CA" sz="1600" cap="none" dirty="0" smtClean="0">
                <a:solidFill>
                  <a:srgbClr val="00CC00"/>
                </a:solidFill>
              </a:rPr>
              <a:t>                        DRIVER TRAINING ENHANCEMENT</a:t>
            </a:r>
            <a:br>
              <a:rPr lang="en-CA" sz="1600" cap="none" dirty="0" smtClean="0">
                <a:solidFill>
                  <a:srgbClr val="00CC00"/>
                </a:solidFill>
              </a:rPr>
            </a:br>
            <a:r>
              <a:rPr lang="en-CA" sz="1600" cap="none" dirty="0" smtClean="0">
                <a:solidFill>
                  <a:srgbClr val="00CC00"/>
                </a:solidFill>
              </a:rPr>
              <a:t>                                    EVIDENCE OF SIGNALS PASSED AT DANGER,  ESPECIALLY IN TUNNELS OR AT NIGHT</a:t>
            </a:r>
            <a:br>
              <a:rPr lang="en-CA" sz="1600" cap="none" dirty="0" smtClean="0">
                <a:solidFill>
                  <a:srgbClr val="00CC00"/>
                </a:solidFill>
              </a:rPr>
            </a:br>
            <a:r>
              <a:rPr lang="en-CA" sz="1600" cap="none" dirty="0" smtClean="0">
                <a:solidFill>
                  <a:srgbClr val="00CC00"/>
                </a:solidFill>
              </a:rPr>
              <a:t>                                                </a:t>
            </a:r>
            <a:r>
              <a:rPr lang="en-GB" sz="1600" cap="none" dirty="0" smtClean="0">
                <a:solidFill>
                  <a:srgbClr val="00CC00"/>
                </a:solidFill>
              </a:rPr>
              <a:t>VANDALISM</a:t>
            </a:r>
            <a:br>
              <a:rPr lang="en-GB" sz="1600" cap="none" dirty="0" smtClean="0">
                <a:solidFill>
                  <a:srgbClr val="00CC00"/>
                </a:solidFill>
              </a:rPr>
            </a:br>
            <a:r>
              <a:rPr lang="en-GB" sz="1600" cap="none" dirty="0" smtClean="0">
                <a:solidFill>
                  <a:srgbClr val="00CC00"/>
                </a:solidFill>
              </a:rPr>
              <a:t>                                                            INCIDENT MANAGEMENT</a:t>
            </a:r>
            <a:br>
              <a:rPr lang="en-GB" sz="1600" cap="none" dirty="0" smtClean="0">
                <a:solidFill>
                  <a:srgbClr val="00CC00"/>
                </a:solidFill>
              </a:rPr>
            </a:br>
            <a:r>
              <a:rPr lang="en-GB" sz="1600" cap="none" dirty="0" smtClean="0">
                <a:solidFill>
                  <a:srgbClr val="00CC00"/>
                </a:solidFill>
              </a:rPr>
              <a:t>                                                                        FUEL EFFICIENCY</a:t>
            </a:r>
            <a:br>
              <a:rPr lang="en-GB" sz="1600" cap="none" dirty="0" smtClean="0">
                <a:solidFill>
                  <a:srgbClr val="00CC00"/>
                </a:solidFill>
              </a:rPr>
            </a:br>
            <a:r>
              <a:rPr lang="en-GB" sz="1600" cap="none" dirty="0" smtClean="0">
                <a:solidFill>
                  <a:srgbClr val="00CC00"/>
                </a:solidFill>
              </a:rPr>
              <a:t>                                                                                    ROUTE FAMILIARIZATION</a:t>
            </a:r>
            <a:br>
              <a:rPr lang="en-GB" sz="1600" cap="none" dirty="0" smtClean="0">
                <a:solidFill>
                  <a:srgbClr val="00CC00"/>
                </a:solidFill>
              </a:rPr>
            </a:br>
            <a:r>
              <a:rPr lang="en-GB" sz="1400" cap="none" dirty="0" smtClean="0">
                <a:solidFill>
                  <a:schemeClr val="bg1"/>
                </a:solidFill>
              </a:rPr>
              <a:t/>
            </a:r>
            <a:br>
              <a:rPr lang="en-GB" sz="1400" cap="none" dirty="0" smtClean="0">
                <a:solidFill>
                  <a:schemeClr val="bg1"/>
                </a:solidFill>
              </a:rPr>
            </a:br>
            <a:r>
              <a:rPr lang="en-GB" sz="1400" cap="none" dirty="0" smtClean="0">
                <a:solidFill>
                  <a:schemeClr val="bg1"/>
                </a:solidFill>
              </a:rPr>
              <a:t/>
            </a:r>
            <a:br>
              <a:rPr lang="en-GB" sz="1400" cap="none" dirty="0" smtClean="0">
                <a:solidFill>
                  <a:schemeClr val="bg1"/>
                </a:solidFill>
              </a:rPr>
            </a:br>
            <a:r>
              <a:rPr lang="en-GB" sz="800" cap="none" dirty="0" smtClean="0">
                <a:solidFill>
                  <a:schemeClr val="bg1"/>
                </a:solidFill>
              </a:rPr>
              <a:t/>
            </a:r>
            <a:br>
              <a:rPr lang="en-GB" sz="800" cap="none" dirty="0" smtClean="0">
                <a:solidFill>
                  <a:schemeClr val="bg1"/>
                </a:solidFill>
              </a:rPr>
            </a:br>
            <a:r>
              <a:rPr lang="en-GB" sz="1400" cap="none" dirty="0" smtClean="0">
                <a:solidFill>
                  <a:schemeClr val="bg1"/>
                </a:solidFill>
              </a:rPr>
              <a:t>THE SYSTEM RECORDS GPS DATA AND ALLOWS REAL TIME VEHICLE POSITION, SPEED AND DIRECTION INFORMATION TO BE TRANSMITTED TO A REMOTE LOCATION VIA THE USE OF A GPRS MODULE.</a:t>
            </a:r>
            <a:r>
              <a:rPr lang="en-CA" sz="1400" cap="none" dirty="0" smtClean="0">
                <a:solidFill>
                  <a:schemeClr val="bg1"/>
                </a:solidFill>
              </a:rPr>
              <a:t/>
            </a:r>
            <a:br>
              <a:rPr lang="en-CA" sz="1400" cap="none" dirty="0" smtClean="0">
                <a:solidFill>
                  <a:schemeClr val="bg1"/>
                </a:solidFill>
              </a:rPr>
            </a:br>
            <a:r>
              <a:rPr lang="en-CA" sz="1400" cap="none" dirty="0" smtClean="0">
                <a:solidFill>
                  <a:srgbClr val="FF0000"/>
                </a:solidFill>
              </a:rPr>
              <a:t/>
            </a:r>
            <a:br>
              <a:rPr lang="en-CA" sz="1400" cap="none" dirty="0" smtClean="0">
                <a:solidFill>
                  <a:srgbClr val="FF0000"/>
                </a:solidFill>
              </a:rPr>
            </a:br>
            <a:r>
              <a:rPr lang="en-CA" sz="1400" cap="none" dirty="0" smtClean="0">
                <a:solidFill>
                  <a:srgbClr val="FF0000"/>
                </a:solidFill>
              </a:rPr>
              <a:t/>
            </a:r>
            <a:br>
              <a:rPr lang="en-CA" sz="1400" cap="none" dirty="0" smtClean="0">
                <a:solidFill>
                  <a:srgbClr val="FF0000"/>
                </a:solidFill>
              </a:rPr>
            </a:br>
            <a:r>
              <a:rPr lang="en-GB" sz="1400" cap="none" dirty="0" smtClean="0">
                <a:solidFill>
                  <a:schemeClr val="bg1"/>
                </a:solidFill>
              </a:rPr>
              <a:t>THE VIDEO FOOTAGE IS SECURELY ENCRYPTED AND IS ONLY VIEWABLE WITH OMNIVIEW. THIS ENSURES FOOTAGE CANNOT BE SEEN DURING THE TRANSFER OF THE DATA, OR BY UNAUTHORISED PERSONNEL.  ONCE RETRIEVED, THE DATA IS LOADED INTO OMNIVIEW, OUR ANALYSIS SOFTWARE.</a:t>
            </a:r>
            <a:r>
              <a:rPr lang="en-CA" sz="1400" cap="none" dirty="0" smtClean="0">
                <a:solidFill>
                  <a:schemeClr val="bg1"/>
                </a:solidFill>
              </a:rPr>
              <a:t/>
            </a:r>
            <a:br>
              <a:rPr lang="en-CA" sz="1400" cap="none" dirty="0" smtClean="0">
                <a:solidFill>
                  <a:schemeClr val="bg1"/>
                </a:solidFill>
              </a:rPr>
            </a:br>
            <a:r>
              <a:rPr lang="en-CA" sz="1400" cap="none" dirty="0" smtClean="0">
                <a:solidFill>
                  <a:srgbClr val="0033CC"/>
                </a:solidFill>
              </a:rPr>
              <a:t/>
            </a:r>
            <a:br>
              <a:rPr lang="en-CA" sz="1400" cap="none" dirty="0" smtClean="0">
                <a:solidFill>
                  <a:srgbClr val="0033CC"/>
                </a:solidFill>
              </a:rPr>
            </a:br>
            <a:r>
              <a:rPr lang="en-GB" sz="2800" cap="none" dirty="0" smtClean="0">
                <a:solidFill>
                  <a:srgbClr val="FF0000"/>
                </a:solidFill>
                <a:latin typeface="Arial" charset="0"/>
                <a:cs typeface="Arial" charset="0"/>
              </a:rPr>
              <a:t/>
            </a:r>
            <a:br>
              <a:rPr lang="en-GB" sz="2800" cap="none" dirty="0" smtClean="0">
                <a:solidFill>
                  <a:srgbClr val="FF0000"/>
                </a:solidFill>
                <a:latin typeface="Arial" charset="0"/>
                <a:cs typeface="Arial" charset="0"/>
              </a:rPr>
            </a:br>
            <a:r>
              <a:rPr lang="en-GB" sz="1400" cap="none" dirty="0" smtClean="0">
                <a:solidFill>
                  <a:schemeClr val="bg1"/>
                </a:solidFill>
              </a:rPr>
              <a:t/>
            </a:r>
            <a:br>
              <a:rPr lang="en-GB" sz="1400" cap="none" dirty="0" smtClean="0">
                <a:solidFill>
                  <a:schemeClr val="bg1"/>
                </a:solidFill>
              </a:rPr>
            </a:br>
            <a:r>
              <a:rPr lang="en-GB" sz="2200" cap="none" dirty="0" smtClean="0">
                <a:solidFill>
                  <a:srgbClr val="FF0000"/>
                </a:solidFill>
                <a:latin typeface="Arial" charset="0"/>
                <a:cs typeface="Arial" charset="0"/>
              </a:rPr>
              <a:t/>
            </a:r>
            <a:br>
              <a:rPr lang="en-GB" sz="2200" cap="none" dirty="0" smtClean="0">
                <a:solidFill>
                  <a:srgbClr val="FF0000"/>
                </a:solidFill>
                <a:latin typeface="Arial" charset="0"/>
                <a:cs typeface="Arial" charset="0"/>
              </a:rPr>
            </a:br>
            <a:r>
              <a:rPr lang="en-GB" sz="2200" cap="none" dirty="0" smtClean="0">
                <a:solidFill>
                  <a:srgbClr val="FF0000"/>
                </a:solidFill>
                <a:latin typeface="Arial" charset="0"/>
                <a:cs typeface="Arial" charset="0"/>
              </a:rPr>
              <a:t/>
            </a:r>
            <a:br>
              <a:rPr lang="en-GB" sz="2200" cap="none" dirty="0" smtClean="0">
                <a:solidFill>
                  <a:srgbClr val="FF0000"/>
                </a:solidFill>
                <a:latin typeface="Arial" charset="0"/>
                <a:cs typeface="Arial" charset="0"/>
              </a:rPr>
            </a:br>
            <a:r>
              <a:rPr lang="en-GB" sz="2200" cap="none" dirty="0" smtClean="0">
                <a:solidFill>
                  <a:srgbClr val="0033CC"/>
                </a:solidFill>
                <a:latin typeface="Arial" charset="0"/>
                <a:cs typeface="Arial" charset="0"/>
              </a:rPr>
              <a:t/>
            </a:r>
            <a:br>
              <a:rPr lang="en-GB" sz="2200" cap="none" dirty="0" smtClean="0">
                <a:solidFill>
                  <a:srgbClr val="0033CC"/>
                </a:solidFill>
                <a:latin typeface="Arial" charset="0"/>
                <a:cs typeface="Arial" charset="0"/>
              </a:rPr>
            </a:br>
            <a:r>
              <a:rPr lang="en-GB" sz="2200" cap="none" dirty="0" smtClean="0">
                <a:solidFill>
                  <a:srgbClr val="FF0000"/>
                </a:solidFill>
                <a:latin typeface="Arial" charset="0"/>
                <a:cs typeface="Arial" charset="0"/>
              </a:rPr>
              <a:t> </a:t>
            </a:r>
            <a:br>
              <a:rPr lang="en-GB" sz="2200" cap="none" dirty="0" smtClean="0">
                <a:solidFill>
                  <a:srgbClr val="FF0000"/>
                </a:solidFill>
                <a:latin typeface="Arial" charset="0"/>
                <a:cs typeface="Arial" charset="0"/>
              </a:rPr>
            </a:br>
            <a:r>
              <a:rPr lang="en-GB" sz="2200" cap="none" dirty="0" smtClean="0">
                <a:solidFill>
                  <a:srgbClr val="0033CC"/>
                </a:solidFill>
                <a:latin typeface="Arial" charset="0"/>
                <a:cs typeface="Arial" charset="0"/>
              </a:rPr>
              <a:t/>
            </a:r>
            <a:br>
              <a:rPr lang="en-GB" sz="2200" cap="none" dirty="0" smtClean="0">
                <a:solidFill>
                  <a:srgbClr val="0033CC"/>
                </a:solidFill>
                <a:latin typeface="Arial" charset="0"/>
                <a:cs typeface="Arial" charset="0"/>
              </a:rPr>
            </a:br>
            <a:r>
              <a:rPr lang="en-GB" sz="2200" cap="none" dirty="0" smtClean="0">
                <a:solidFill>
                  <a:srgbClr val="0033CC"/>
                </a:solidFill>
              </a:rPr>
              <a:t/>
            </a:r>
            <a:br>
              <a:rPr lang="en-GB" sz="2200" cap="none" dirty="0" smtClean="0">
                <a:solidFill>
                  <a:srgbClr val="0033CC"/>
                </a:solidFill>
              </a:rPr>
            </a:br>
            <a:r>
              <a:rPr lang="en-CA" sz="1700" cap="none" dirty="0" smtClean="0">
                <a:solidFill>
                  <a:schemeClr val="bg1"/>
                </a:solidFill>
                <a:latin typeface="Arial" charset="0"/>
                <a:cs typeface="Arial" charset="0"/>
              </a:rPr>
              <a:t/>
            </a:r>
            <a:br>
              <a:rPr lang="en-CA" sz="1700" cap="none" dirty="0" smtClean="0">
                <a:solidFill>
                  <a:schemeClr val="bg1"/>
                </a:solidFill>
                <a:latin typeface="Arial" charset="0"/>
                <a:cs typeface="Arial" charset="0"/>
              </a:rPr>
            </a:br>
            <a:r>
              <a:rPr lang="en-CA" sz="2200" cap="none" dirty="0" smtClean="0">
                <a:solidFill>
                  <a:schemeClr val="bg1"/>
                </a:solidFill>
              </a:rPr>
              <a:t/>
            </a:r>
            <a:br>
              <a:rPr lang="en-CA" sz="2200" cap="none" dirty="0" smtClean="0">
                <a:solidFill>
                  <a:schemeClr val="bg1"/>
                </a:solidFill>
              </a:rPr>
            </a:br>
            <a:r>
              <a:rPr lang="en-GB" sz="1400" cap="none" dirty="0" smtClean="0">
                <a:solidFill>
                  <a:srgbClr val="0033CC"/>
                </a:solidFill>
              </a:rPr>
              <a:t> </a:t>
            </a:r>
            <a:r>
              <a:rPr lang="en-CA" sz="1400" cap="none" dirty="0" smtClean="0">
                <a:solidFill>
                  <a:srgbClr val="0033CC"/>
                </a:solidFill>
              </a:rPr>
              <a:t/>
            </a:r>
            <a:br>
              <a:rPr lang="en-CA" sz="1400" cap="none" dirty="0" smtClean="0">
                <a:solidFill>
                  <a:srgbClr val="0033CC"/>
                </a:solidFill>
              </a:rPr>
            </a:br>
            <a:endParaRPr lang="en-CA" sz="1400" cap="none" dirty="0" smtClean="0">
              <a:solidFill>
                <a:srgbClr val="0033CC"/>
              </a:solidFill>
            </a:endParaRPr>
          </a:p>
        </p:txBody>
      </p:sp>
      <p:sp>
        <p:nvSpPr>
          <p:cNvPr id="28675" name="Text Placeholder 2"/>
          <p:cNvSpPr>
            <a:spLocks noGrp="1"/>
          </p:cNvSpPr>
          <p:nvPr>
            <p:ph type="body" idx="1"/>
          </p:nvPr>
        </p:nvSpPr>
        <p:spPr>
          <a:xfrm>
            <a:off x="827088" y="404813"/>
            <a:ext cx="7772400" cy="431800"/>
          </a:xfrm>
        </p:spPr>
        <p:txBody>
          <a:bodyPr/>
          <a:lstStyle/>
          <a:p>
            <a:pPr algn="ctr" eaLnBrk="1" hangingPunct="1">
              <a:defRPr/>
            </a:pPr>
            <a:r>
              <a:rPr lang="en-CA" sz="2800" b="1" i="1" dirty="0" smtClean="0">
                <a:solidFill>
                  <a:schemeClr val="bg1"/>
                </a:solidFill>
                <a:effectLst>
                  <a:outerShdw blurRad="38100" dist="38100" dir="2700000" algn="tl">
                    <a:srgbClr val="C0C0C0"/>
                  </a:outerShdw>
                </a:effectLst>
                <a:latin typeface="Arial" charset="0"/>
                <a:cs typeface="Arial" charset="0"/>
              </a:rPr>
              <a:t>GUIDING LIGHTS TECHNOLOGY INC</a:t>
            </a:r>
          </a:p>
        </p:txBody>
      </p:sp>
    </p:spTree>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8"/>
          <p:cNvPicPr>
            <a:picLocks noChangeAspect="1"/>
          </p:cNvPicPr>
          <p:nvPr/>
        </p:nvPicPr>
        <p:blipFill>
          <a:blip r:embed="rId2"/>
          <a:srcRect/>
          <a:stretch>
            <a:fillRect/>
          </a:stretch>
        </p:blipFill>
        <p:spPr bwMode="auto">
          <a:xfrm>
            <a:off x="0" y="-100013"/>
            <a:ext cx="9144000" cy="7031038"/>
          </a:xfrm>
          <a:prstGeom prst="rect">
            <a:avLst/>
          </a:prstGeom>
          <a:noFill/>
          <a:ln w="9525">
            <a:noFill/>
            <a:miter lim="800000"/>
            <a:headEnd/>
            <a:tailEnd/>
          </a:ln>
        </p:spPr>
      </p:pic>
      <p:sp>
        <p:nvSpPr>
          <p:cNvPr id="2" name="Title 1"/>
          <p:cNvSpPr>
            <a:spLocks noGrp="1"/>
          </p:cNvSpPr>
          <p:nvPr>
            <p:ph type="title"/>
          </p:nvPr>
        </p:nvSpPr>
        <p:spPr>
          <a:xfrm>
            <a:off x="0" y="549275"/>
            <a:ext cx="9144000" cy="5805488"/>
          </a:xfrm>
        </p:spPr>
        <p:txBody>
          <a:bodyPr>
            <a:normAutofit fontScale="90000"/>
          </a:bodyPr>
          <a:lstStyle/>
          <a:p>
            <a:pPr eaLnBrk="1" hangingPunct="1">
              <a:defRPr/>
            </a:pPr>
            <a:r>
              <a:rPr lang="en-GB" sz="1300" cap="none" dirty="0" smtClean="0"/>
              <a:t/>
            </a:r>
            <a:br>
              <a:rPr lang="en-GB" sz="1300" cap="none" dirty="0" smtClean="0"/>
            </a:br>
            <a:r>
              <a:rPr lang="en-GB" sz="1300" cap="none" dirty="0" smtClean="0"/>
              <a:t>          </a:t>
            </a:r>
            <a:r>
              <a:rPr lang="en-GB" sz="2800" cap="none" dirty="0" smtClean="0">
                <a:solidFill>
                  <a:srgbClr val="FF0000"/>
                </a:solidFill>
                <a:latin typeface="Arial" charset="0"/>
                <a:cs typeface="Arial" charset="0"/>
              </a:rPr>
              <a:t>“IVT” FFCCTV </a:t>
            </a:r>
            <a:r>
              <a:rPr lang="en-GB" sz="2800" i="1" cap="none" dirty="0" smtClean="0">
                <a:solidFill>
                  <a:srgbClr val="FF0000"/>
                </a:solidFill>
                <a:effectLst>
                  <a:outerShdw blurRad="38100" dist="38100" dir="2700000" algn="tl">
                    <a:srgbClr val="C0C0C0"/>
                  </a:outerShdw>
                </a:effectLst>
                <a:latin typeface="Arial" charset="0"/>
                <a:cs typeface="Arial" charset="0"/>
              </a:rPr>
              <a:t>C</a:t>
            </a:r>
            <a:r>
              <a:rPr lang="en-GB" sz="2800" i="1" cap="none" dirty="0" smtClean="0">
                <a:solidFill>
                  <a:srgbClr val="00CC00"/>
                </a:solidFill>
                <a:effectLst>
                  <a:outerShdw blurRad="38100" dist="38100" dir="2700000" algn="tl">
                    <a:srgbClr val="C0C0C0"/>
                  </a:outerShdw>
                </a:effectLst>
                <a:latin typeface="Arial" charset="0"/>
                <a:cs typeface="Arial" charset="0"/>
              </a:rPr>
              <a:t>O</a:t>
            </a:r>
            <a:r>
              <a:rPr lang="en-GB" sz="2800" i="1" cap="none" dirty="0" smtClean="0">
                <a:solidFill>
                  <a:srgbClr val="0033CC"/>
                </a:solidFill>
                <a:effectLst>
                  <a:outerShdw blurRad="38100" dist="38100" dir="2700000" algn="tl">
                    <a:srgbClr val="C0C0C0"/>
                  </a:outerShdw>
                </a:effectLst>
                <a:latin typeface="Arial" charset="0"/>
                <a:cs typeface="Arial" charset="0"/>
              </a:rPr>
              <a:t>L</a:t>
            </a:r>
            <a:r>
              <a:rPr lang="en-GB" sz="2800" i="1" cap="none" dirty="0" smtClean="0">
                <a:solidFill>
                  <a:srgbClr val="C00000"/>
                </a:solidFill>
                <a:effectLst>
                  <a:outerShdw blurRad="38100" dist="38100" dir="2700000" algn="tl">
                    <a:srgbClr val="C0C0C0"/>
                  </a:outerShdw>
                </a:effectLst>
                <a:latin typeface="Arial" charset="0"/>
                <a:cs typeface="Arial" charset="0"/>
              </a:rPr>
              <a:t>O</a:t>
            </a:r>
            <a:r>
              <a:rPr lang="en-GB" sz="2800" i="1" cap="none" dirty="0" smtClean="0">
                <a:solidFill>
                  <a:srgbClr val="FF0000"/>
                </a:solidFill>
                <a:effectLst>
                  <a:outerShdw blurRad="38100" dist="38100" dir="2700000" algn="tl">
                    <a:srgbClr val="C0C0C0"/>
                  </a:outerShdw>
                </a:effectLst>
                <a:latin typeface="Arial" charset="0"/>
                <a:cs typeface="Arial" charset="0"/>
              </a:rPr>
              <a:t>U</a:t>
            </a:r>
            <a:r>
              <a:rPr lang="en-GB" sz="2800" i="1" cap="none" dirty="0" smtClean="0">
                <a:solidFill>
                  <a:srgbClr val="0033CC"/>
                </a:solidFill>
                <a:effectLst>
                  <a:outerShdw blurRad="38100" dist="38100" dir="2700000" algn="tl">
                    <a:srgbClr val="C0C0C0"/>
                  </a:outerShdw>
                </a:effectLst>
                <a:latin typeface="Arial" charset="0"/>
                <a:cs typeface="Arial" charset="0"/>
              </a:rPr>
              <a:t>R </a:t>
            </a:r>
            <a:r>
              <a:rPr lang="en-GB" sz="2800" i="1" cap="none" dirty="0" smtClean="0">
                <a:effectLst>
                  <a:outerShdw blurRad="38100" dist="38100" dir="2700000" algn="tl">
                    <a:srgbClr val="C0C0C0"/>
                  </a:outerShdw>
                </a:effectLst>
                <a:latin typeface="Arial" charset="0"/>
                <a:cs typeface="Arial" charset="0"/>
              </a:rPr>
              <a:t> </a:t>
            </a:r>
            <a:r>
              <a:rPr lang="en-GB" sz="2800" i="1" cap="none" dirty="0" smtClean="0">
                <a:solidFill>
                  <a:srgbClr val="FF0000"/>
                </a:solidFill>
                <a:effectLst>
                  <a:outerShdw blurRad="38100" dist="38100" dir="2700000" algn="tl">
                    <a:srgbClr val="C0C0C0"/>
                  </a:outerShdw>
                </a:effectLst>
                <a:latin typeface="Arial" charset="0"/>
                <a:cs typeface="Arial" charset="0"/>
              </a:rPr>
              <a:t>N</a:t>
            </a:r>
            <a:r>
              <a:rPr lang="en-GB" sz="2800" i="1" cap="none" dirty="0" smtClean="0">
                <a:solidFill>
                  <a:srgbClr val="0033CC"/>
                </a:solidFill>
                <a:effectLst>
                  <a:outerShdw blurRad="38100" dist="38100" dir="2700000" algn="tl">
                    <a:srgbClr val="C0C0C0"/>
                  </a:outerShdw>
                </a:effectLst>
                <a:latin typeface="Arial" charset="0"/>
                <a:cs typeface="Arial" charset="0"/>
              </a:rPr>
              <a:t>I</a:t>
            </a:r>
            <a:r>
              <a:rPr lang="en-GB" sz="2800" i="1" cap="none" dirty="0" smtClean="0">
                <a:solidFill>
                  <a:srgbClr val="FF3399"/>
                </a:solidFill>
                <a:effectLst>
                  <a:outerShdw blurRad="38100" dist="38100" dir="2700000" algn="tl">
                    <a:srgbClr val="C0C0C0"/>
                  </a:outerShdw>
                </a:effectLst>
                <a:latin typeface="Arial" charset="0"/>
                <a:cs typeface="Arial" charset="0"/>
              </a:rPr>
              <a:t>G</a:t>
            </a:r>
            <a:r>
              <a:rPr lang="en-GB" sz="2800" i="1" cap="none" dirty="0" smtClean="0">
                <a:solidFill>
                  <a:srgbClr val="FF0000"/>
                </a:solidFill>
                <a:effectLst>
                  <a:outerShdw blurRad="38100" dist="38100" dir="2700000" algn="tl">
                    <a:srgbClr val="C0C0C0"/>
                  </a:outerShdw>
                </a:effectLst>
                <a:latin typeface="Arial" charset="0"/>
                <a:cs typeface="Arial" charset="0"/>
              </a:rPr>
              <a:t>H</a:t>
            </a:r>
            <a:r>
              <a:rPr lang="en-GB" sz="2800" i="1" cap="none" dirty="0" smtClean="0">
                <a:solidFill>
                  <a:srgbClr val="0033CC"/>
                </a:solidFill>
                <a:effectLst>
                  <a:outerShdw blurRad="38100" dist="38100" dir="2700000" algn="tl">
                    <a:srgbClr val="C0C0C0"/>
                  </a:outerShdw>
                </a:effectLst>
                <a:latin typeface="Arial" charset="0"/>
                <a:cs typeface="Arial" charset="0"/>
              </a:rPr>
              <a:t>T</a:t>
            </a:r>
            <a:r>
              <a:rPr lang="en-GB" sz="2800" i="1" cap="none" dirty="0" smtClean="0">
                <a:solidFill>
                  <a:srgbClr val="00B0F0"/>
                </a:solidFill>
                <a:effectLst>
                  <a:outerShdw blurRad="38100" dist="38100" dir="2700000" algn="tl">
                    <a:srgbClr val="C0C0C0"/>
                  </a:outerShdw>
                </a:effectLst>
                <a:latin typeface="Arial" charset="0"/>
                <a:cs typeface="Arial" charset="0"/>
              </a:rPr>
              <a:t> </a:t>
            </a:r>
            <a:r>
              <a:rPr lang="en-GB" sz="2800" i="1" cap="none" dirty="0" smtClean="0">
                <a:solidFill>
                  <a:srgbClr val="FF0000"/>
                </a:solidFill>
                <a:effectLst>
                  <a:outerShdw blurRad="38100" dist="38100" dir="2700000" algn="tl">
                    <a:srgbClr val="C0C0C0"/>
                  </a:outerShdw>
                </a:effectLst>
                <a:latin typeface="Arial" charset="0"/>
                <a:cs typeface="Arial" charset="0"/>
              </a:rPr>
              <a:t>VI</a:t>
            </a:r>
            <a:r>
              <a:rPr lang="en-GB" sz="2800" i="1" cap="none" dirty="0" smtClean="0">
                <a:solidFill>
                  <a:srgbClr val="FF3399"/>
                </a:solidFill>
                <a:effectLst>
                  <a:outerShdw blurRad="38100" dist="38100" dir="2700000" algn="tl">
                    <a:srgbClr val="C0C0C0"/>
                  </a:outerShdw>
                </a:effectLst>
                <a:latin typeface="Arial" charset="0"/>
                <a:cs typeface="Arial" charset="0"/>
              </a:rPr>
              <a:t>S</a:t>
            </a:r>
            <a:r>
              <a:rPr lang="en-GB" sz="2800" i="1" cap="none" dirty="0" smtClean="0">
                <a:solidFill>
                  <a:srgbClr val="FF0000"/>
                </a:solidFill>
                <a:effectLst>
                  <a:outerShdw blurRad="38100" dist="38100" dir="2700000" algn="tl">
                    <a:srgbClr val="C0C0C0"/>
                  </a:outerShdw>
                </a:effectLst>
                <a:latin typeface="Arial" charset="0"/>
                <a:cs typeface="Arial" charset="0"/>
              </a:rPr>
              <a:t>I</a:t>
            </a:r>
            <a:r>
              <a:rPr lang="en-GB" sz="2800" i="1" cap="none" dirty="0" smtClean="0">
                <a:solidFill>
                  <a:srgbClr val="00CC00"/>
                </a:solidFill>
                <a:effectLst>
                  <a:outerShdw blurRad="38100" dist="38100" dir="2700000" algn="tl">
                    <a:srgbClr val="C0C0C0"/>
                  </a:outerShdw>
                </a:effectLst>
                <a:latin typeface="Arial" charset="0"/>
                <a:cs typeface="Arial" charset="0"/>
              </a:rPr>
              <a:t>O</a:t>
            </a:r>
            <a:r>
              <a:rPr lang="en-GB" sz="2800" i="1" cap="none" dirty="0" smtClean="0">
                <a:solidFill>
                  <a:srgbClr val="FF0000"/>
                </a:solidFill>
                <a:effectLst>
                  <a:outerShdw blurRad="38100" dist="38100" dir="2700000" algn="tl">
                    <a:srgbClr val="C0C0C0"/>
                  </a:outerShdw>
                </a:effectLst>
                <a:latin typeface="Arial" charset="0"/>
                <a:cs typeface="Arial" charset="0"/>
              </a:rPr>
              <a:t>N</a:t>
            </a:r>
            <a:r>
              <a:rPr lang="en-GB" sz="2800" cap="none" dirty="0" smtClean="0">
                <a:solidFill>
                  <a:srgbClr val="FF0000"/>
                </a:solidFill>
                <a:latin typeface="Arial" charset="0"/>
                <a:cs typeface="Arial" charset="0"/>
              </a:rPr>
              <a:t> SYSTEM</a:t>
            </a:r>
            <a:r>
              <a:rPr lang="en-GB" sz="1800" cap="none" dirty="0" smtClean="0">
                <a:solidFill>
                  <a:srgbClr val="FF0000"/>
                </a:solidFill>
                <a:latin typeface="Arial" charset="0"/>
                <a:cs typeface="Arial" charset="0"/>
              </a:rPr>
              <a:t/>
            </a:r>
            <a:br>
              <a:rPr lang="en-GB" sz="1800" cap="none" dirty="0" smtClean="0">
                <a:solidFill>
                  <a:srgbClr val="FF0000"/>
                </a:solidFill>
                <a:latin typeface="Arial" charset="0"/>
                <a:cs typeface="Arial" charset="0"/>
              </a:rPr>
            </a:br>
            <a:r>
              <a:rPr lang="en-GB" sz="1300" cap="none" dirty="0" smtClean="0"/>
              <a:t/>
            </a:r>
            <a:br>
              <a:rPr lang="en-GB" sz="1300" cap="none" dirty="0" smtClean="0"/>
            </a:br>
            <a:r>
              <a:rPr lang="en-GB" sz="1300" cap="none" dirty="0" smtClean="0"/>
              <a:t/>
            </a:r>
            <a:br>
              <a:rPr lang="en-GB" sz="1300" cap="none" dirty="0" smtClean="0"/>
            </a:br>
            <a:r>
              <a:rPr lang="en-GB" sz="1800" cap="none" dirty="0" smtClean="0">
                <a:solidFill>
                  <a:schemeClr val="bg1"/>
                </a:solidFill>
                <a:cs typeface="Arial" charset="0"/>
              </a:rPr>
              <a:t>SUMMARY OF BENEFITS </a:t>
            </a:r>
            <a:r>
              <a:rPr lang="en-GB" sz="1800" i="1" cap="none" baseline="50000" dirty="0" smtClean="0">
                <a:solidFill>
                  <a:srgbClr val="00CC00"/>
                </a:solidFill>
                <a:cs typeface="Arial" charset="0"/>
              </a:rPr>
              <a:t>(3)</a:t>
            </a:r>
            <a:r>
              <a:rPr lang="en-GB" sz="1800" cap="none" dirty="0" smtClean="0">
                <a:solidFill>
                  <a:srgbClr val="00CC00"/>
                </a:solidFill>
                <a:latin typeface="Arial" charset="0"/>
                <a:cs typeface="Arial" charset="0"/>
              </a:rPr>
              <a:t/>
            </a:r>
            <a:br>
              <a:rPr lang="en-GB" sz="1800" cap="none" dirty="0" smtClean="0">
                <a:solidFill>
                  <a:srgbClr val="00CC00"/>
                </a:solidFill>
                <a:latin typeface="Arial" charset="0"/>
                <a:cs typeface="Arial" charset="0"/>
              </a:rPr>
            </a:br>
            <a:r>
              <a:rPr lang="en-GB" sz="1800" cap="none" dirty="0" smtClean="0">
                <a:solidFill>
                  <a:srgbClr val="FF0000"/>
                </a:solidFill>
                <a:latin typeface="Arial" charset="0"/>
                <a:cs typeface="Arial" charset="0"/>
              </a:rPr>
              <a:t/>
            </a:r>
            <a:br>
              <a:rPr lang="en-GB" sz="1800" cap="none" dirty="0" smtClean="0">
                <a:solidFill>
                  <a:srgbClr val="FF0000"/>
                </a:solidFill>
                <a:latin typeface="Arial" charset="0"/>
                <a:cs typeface="Arial" charset="0"/>
              </a:rPr>
            </a:br>
            <a:r>
              <a:rPr lang="en-GB" sz="1300" cap="none" dirty="0" smtClean="0">
                <a:solidFill>
                  <a:srgbClr val="0033CC"/>
                </a:solidFill>
              </a:rPr>
              <a:t/>
            </a:r>
            <a:br>
              <a:rPr lang="en-GB" sz="1300" cap="none" dirty="0" smtClean="0">
                <a:solidFill>
                  <a:srgbClr val="0033CC"/>
                </a:solidFill>
              </a:rPr>
            </a:br>
            <a:r>
              <a:rPr lang="en-CA" sz="1800" u="sng" cap="none" dirty="0" smtClean="0">
                <a:solidFill>
                  <a:schemeClr val="bg1"/>
                </a:solidFill>
              </a:rPr>
              <a:t>FOR UK TOC’S</a:t>
            </a:r>
            <a:r>
              <a:rPr lang="en-CA" sz="1800" cap="none" dirty="0" smtClean="0">
                <a:solidFill>
                  <a:schemeClr val="bg1"/>
                </a:solidFill>
              </a:rPr>
              <a:t> – FEATURES INCLUDE:</a:t>
            </a:r>
            <a:r>
              <a:rPr lang="en-CA" sz="800" cap="none" dirty="0" smtClean="0">
                <a:solidFill>
                  <a:schemeClr val="bg1"/>
                </a:solidFill>
              </a:rPr>
              <a:t/>
            </a:r>
            <a:br>
              <a:rPr lang="en-CA" sz="800" cap="none" dirty="0" smtClean="0">
                <a:solidFill>
                  <a:schemeClr val="bg1"/>
                </a:solidFill>
              </a:rPr>
            </a:br>
            <a:r>
              <a:rPr lang="en-CA" sz="800" cap="none" dirty="0" smtClean="0">
                <a:solidFill>
                  <a:schemeClr val="bg1"/>
                </a:solidFill>
              </a:rPr>
              <a:t/>
            </a:r>
            <a:br>
              <a:rPr lang="en-CA" sz="800" cap="none" dirty="0" smtClean="0">
                <a:solidFill>
                  <a:schemeClr val="bg1"/>
                </a:solidFill>
              </a:rPr>
            </a:br>
            <a:r>
              <a:rPr lang="en-GB" sz="1800" cap="none" dirty="0" smtClean="0">
                <a:solidFill>
                  <a:srgbClr val="00CC00"/>
                </a:solidFill>
              </a:rPr>
              <a:t>VIDEO PLAYBACK</a:t>
            </a:r>
            <a:r>
              <a:rPr lang="en-CA" sz="1800" cap="none" dirty="0" smtClean="0">
                <a:solidFill>
                  <a:srgbClr val="00CC00"/>
                </a:solidFill>
              </a:rPr>
              <a:t/>
            </a:r>
            <a:br>
              <a:rPr lang="en-CA" sz="1800" cap="none" dirty="0" smtClean="0">
                <a:solidFill>
                  <a:srgbClr val="00CC00"/>
                </a:solidFill>
              </a:rPr>
            </a:br>
            <a:r>
              <a:rPr lang="en-CA" sz="1800" cap="none" dirty="0" smtClean="0">
                <a:solidFill>
                  <a:srgbClr val="00CC00"/>
                </a:solidFill>
              </a:rPr>
              <a:t>            </a:t>
            </a:r>
            <a:r>
              <a:rPr lang="en-GB" sz="1800" cap="none" dirty="0" smtClean="0">
                <a:solidFill>
                  <a:srgbClr val="00CC00"/>
                </a:solidFill>
              </a:rPr>
              <a:t>GPS DATA REPLAY</a:t>
            </a:r>
            <a:r>
              <a:rPr lang="en-CA" sz="1800" cap="none" dirty="0" smtClean="0">
                <a:solidFill>
                  <a:srgbClr val="00CC00"/>
                </a:solidFill>
              </a:rPr>
              <a:t/>
            </a:r>
            <a:br>
              <a:rPr lang="en-CA" sz="1800" cap="none" dirty="0" smtClean="0">
                <a:solidFill>
                  <a:srgbClr val="00CC00"/>
                </a:solidFill>
              </a:rPr>
            </a:br>
            <a:r>
              <a:rPr lang="en-CA" sz="1800" cap="none" dirty="0" smtClean="0">
                <a:solidFill>
                  <a:srgbClr val="00CC00"/>
                </a:solidFill>
              </a:rPr>
              <a:t>                        </a:t>
            </a:r>
            <a:r>
              <a:rPr lang="en-GB" sz="1800" cap="none" dirty="0" smtClean="0">
                <a:solidFill>
                  <a:srgbClr val="00CC00"/>
                </a:solidFill>
              </a:rPr>
              <a:t>CURRENT POSITION</a:t>
            </a:r>
            <a:r>
              <a:rPr lang="en-CA" sz="1800" cap="none" dirty="0" smtClean="0">
                <a:solidFill>
                  <a:srgbClr val="00CC00"/>
                </a:solidFill>
              </a:rPr>
              <a:t/>
            </a:r>
            <a:br>
              <a:rPr lang="en-CA" sz="1800" cap="none" dirty="0" smtClean="0">
                <a:solidFill>
                  <a:srgbClr val="00CC00"/>
                </a:solidFill>
              </a:rPr>
            </a:br>
            <a:r>
              <a:rPr lang="en-CA" sz="1800" cap="none" dirty="0" smtClean="0">
                <a:solidFill>
                  <a:srgbClr val="00CC00"/>
                </a:solidFill>
              </a:rPr>
              <a:t>                                    </a:t>
            </a:r>
            <a:r>
              <a:rPr lang="en-GB" sz="1800" cap="none" dirty="0" smtClean="0">
                <a:solidFill>
                  <a:srgbClr val="00CC00"/>
                </a:solidFill>
              </a:rPr>
              <a:t>DATE, TIME AND GPS POSITION ON EACH FRAME</a:t>
            </a:r>
            <a:r>
              <a:rPr lang="en-CA" sz="1800" cap="none" dirty="0" smtClean="0">
                <a:solidFill>
                  <a:srgbClr val="00CC00"/>
                </a:solidFill>
              </a:rPr>
              <a:t/>
            </a:r>
            <a:br>
              <a:rPr lang="en-CA" sz="1800" cap="none" dirty="0" smtClean="0">
                <a:solidFill>
                  <a:srgbClr val="00CC00"/>
                </a:solidFill>
              </a:rPr>
            </a:br>
            <a:r>
              <a:rPr lang="en-CA" sz="1800" cap="none" dirty="0" smtClean="0">
                <a:solidFill>
                  <a:srgbClr val="00CC00"/>
                </a:solidFill>
              </a:rPr>
              <a:t>                                                </a:t>
            </a:r>
            <a:r>
              <a:rPr lang="en-GB" sz="1800" cap="none" dirty="0" smtClean="0">
                <a:solidFill>
                  <a:srgbClr val="00CC00"/>
                </a:solidFill>
              </a:rPr>
              <a:t>GRAPHICAL DISPLAY OF SPEED</a:t>
            </a:r>
            <a:r>
              <a:rPr lang="en-CA" sz="1800" cap="none" dirty="0" smtClean="0">
                <a:solidFill>
                  <a:srgbClr val="00CC00"/>
                </a:solidFill>
              </a:rPr>
              <a:t/>
            </a:r>
            <a:br>
              <a:rPr lang="en-CA" sz="1800" cap="none" dirty="0" smtClean="0">
                <a:solidFill>
                  <a:srgbClr val="00CC00"/>
                </a:solidFill>
              </a:rPr>
            </a:br>
            <a:r>
              <a:rPr lang="en-CA" sz="1800" cap="none" dirty="0" smtClean="0">
                <a:solidFill>
                  <a:srgbClr val="00CC00"/>
                </a:solidFill>
              </a:rPr>
              <a:t>                                                            </a:t>
            </a:r>
            <a:r>
              <a:rPr lang="en-GB" sz="1800" cap="none" dirty="0" smtClean="0">
                <a:solidFill>
                  <a:srgbClr val="00CC00"/>
                </a:solidFill>
              </a:rPr>
              <a:t>ACCELERATION AND BRAKING CURVES</a:t>
            </a:r>
            <a:r>
              <a:rPr lang="en-CA" sz="1800" cap="none" dirty="0" smtClean="0">
                <a:solidFill>
                  <a:srgbClr val="00CC00"/>
                </a:solidFill>
              </a:rPr>
              <a:t/>
            </a:r>
            <a:br>
              <a:rPr lang="en-CA" sz="1800" cap="none" dirty="0" smtClean="0">
                <a:solidFill>
                  <a:srgbClr val="00CC00"/>
                </a:solidFill>
              </a:rPr>
            </a:br>
            <a:r>
              <a:rPr lang="en-CA" sz="1800" cap="none" dirty="0" smtClean="0">
                <a:solidFill>
                  <a:srgbClr val="00CC00"/>
                </a:solidFill>
              </a:rPr>
              <a:t>                                                                        </a:t>
            </a:r>
            <a:r>
              <a:rPr lang="en-GB" sz="1800" cap="none" dirty="0" smtClean="0">
                <a:solidFill>
                  <a:srgbClr val="00CC00"/>
                </a:solidFill>
              </a:rPr>
              <a:t>ROUTE TRAINING AID</a:t>
            </a:r>
            <a:r>
              <a:rPr lang="en-CA" sz="1800" cap="none" dirty="0" smtClean="0">
                <a:solidFill>
                  <a:srgbClr val="00CC00"/>
                </a:solidFill>
              </a:rPr>
              <a:t/>
            </a:r>
            <a:br>
              <a:rPr lang="en-CA" sz="1800" cap="none" dirty="0" smtClean="0">
                <a:solidFill>
                  <a:srgbClr val="00CC00"/>
                </a:solidFill>
              </a:rPr>
            </a:br>
            <a:r>
              <a:rPr lang="en-CA" sz="1800" cap="none" dirty="0" smtClean="0">
                <a:solidFill>
                  <a:schemeClr val="bg1"/>
                </a:solidFill>
              </a:rPr>
              <a:t>                                                                                   </a:t>
            </a:r>
            <a:r>
              <a:rPr lang="en-GB" sz="1800" cap="none" dirty="0" smtClean="0">
                <a:solidFill>
                  <a:srgbClr val="00CC00"/>
                </a:solidFill>
              </a:rPr>
              <a:t>ACTUAL ARRIVAL AND DEPARTURE TIMES</a:t>
            </a:r>
            <a:r>
              <a:rPr lang="en-GB" sz="1800" cap="none" dirty="0" smtClean="0">
                <a:solidFill>
                  <a:schemeClr val="bg1"/>
                </a:solidFill>
              </a:rPr>
              <a:t/>
            </a:r>
            <a:br>
              <a:rPr lang="en-GB" sz="1800" cap="none" dirty="0" smtClean="0">
                <a:solidFill>
                  <a:schemeClr val="bg1"/>
                </a:solidFill>
              </a:rPr>
            </a:br>
            <a:r>
              <a:rPr lang="en-GB" sz="800" cap="none" dirty="0" smtClean="0">
                <a:solidFill>
                  <a:schemeClr val="bg1"/>
                </a:solidFill>
              </a:rPr>
              <a:t/>
            </a:r>
            <a:br>
              <a:rPr lang="en-GB" sz="800" cap="none" dirty="0" smtClean="0">
                <a:solidFill>
                  <a:schemeClr val="bg1"/>
                </a:solidFill>
              </a:rPr>
            </a:br>
            <a:r>
              <a:rPr lang="en-GB" sz="800" cap="none" dirty="0" smtClean="0">
                <a:solidFill>
                  <a:schemeClr val="bg1"/>
                </a:solidFill>
              </a:rPr>
              <a:t/>
            </a:r>
            <a:br>
              <a:rPr lang="en-GB" sz="800" cap="none" dirty="0" smtClean="0">
                <a:solidFill>
                  <a:schemeClr val="bg1"/>
                </a:solidFill>
              </a:rPr>
            </a:br>
            <a:r>
              <a:rPr lang="en-GB" sz="800" cap="none" dirty="0" smtClean="0">
                <a:solidFill>
                  <a:schemeClr val="bg1"/>
                </a:solidFill>
              </a:rPr>
              <a:t/>
            </a:r>
            <a:br>
              <a:rPr lang="en-GB" sz="800" cap="none" dirty="0" smtClean="0">
                <a:solidFill>
                  <a:schemeClr val="bg1"/>
                </a:solidFill>
              </a:rPr>
            </a:br>
            <a:r>
              <a:rPr lang="en-GB" sz="1600" cap="none" dirty="0" smtClean="0">
                <a:solidFill>
                  <a:schemeClr val="bg1"/>
                </a:solidFill>
              </a:rPr>
              <a:t>THE IVT OMNIVIEW HD FFCCTV SYSTEM  WITH </a:t>
            </a:r>
            <a:r>
              <a:rPr lang="en-GB" sz="1600" cap="none" dirty="0" smtClean="0">
                <a:solidFill>
                  <a:srgbClr val="FF0000"/>
                </a:solidFill>
                <a:effectLst>
                  <a:outerShdw blurRad="38100" dist="38100" dir="2700000" algn="tl">
                    <a:srgbClr val="C0C0C0"/>
                  </a:outerShdw>
                </a:effectLst>
                <a:cs typeface="Arial" charset="0"/>
              </a:rPr>
              <a:t>C</a:t>
            </a:r>
            <a:r>
              <a:rPr lang="en-GB" sz="1600" cap="none" dirty="0" smtClean="0">
                <a:solidFill>
                  <a:srgbClr val="00CC00"/>
                </a:solidFill>
                <a:effectLst>
                  <a:outerShdw blurRad="38100" dist="38100" dir="2700000" algn="tl">
                    <a:srgbClr val="C0C0C0"/>
                  </a:outerShdw>
                </a:effectLst>
                <a:cs typeface="Arial" charset="0"/>
              </a:rPr>
              <a:t>O</a:t>
            </a:r>
            <a:r>
              <a:rPr lang="en-GB" sz="1600" cap="none" dirty="0" smtClean="0">
                <a:solidFill>
                  <a:srgbClr val="0033CC"/>
                </a:solidFill>
                <a:effectLst>
                  <a:outerShdw blurRad="38100" dist="38100" dir="2700000" algn="tl">
                    <a:srgbClr val="C0C0C0"/>
                  </a:outerShdw>
                </a:effectLst>
                <a:cs typeface="Arial" charset="0"/>
              </a:rPr>
              <a:t>L</a:t>
            </a:r>
            <a:r>
              <a:rPr lang="en-GB" sz="1600" cap="none" dirty="0" smtClean="0">
                <a:solidFill>
                  <a:srgbClr val="C00000"/>
                </a:solidFill>
                <a:effectLst>
                  <a:outerShdw blurRad="38100" dist="38100" dir="2700000" algn="tl">
                    <a:srgbClr val="C0C0C0"/>
                  </a:outerShdw>
                </a:effectLst>
                <a:cs typeface="Arial" charset="0"/>
              </a:rPr>
              <a:t>O</a:t>
            </a:r>
            <a:r>
              <a:rPr lang="en-GB" sz="1600" cap="none" dirty="0" smtClean="0">
                <a:solidFill>
                  <a:srgbClr val="FF0000"/>
                </a:solidFill>
                <a:effectLst>
                  <a:outerShdw blurRad="38100" dist="38100" dir="2700000" algn="tl">
                    <a:srgbClr val="C0C0C0"/>
                  </a:outerShdw>
                </a:effectLst>
                <a:cs typeface="Arial" charset="0"/>
              </a:rPr>
              <a:t>U</a:t>
            </a:r>
            <a:r>
              <a:rPr lang="en-GB" sz="1600" cap="none" dirty="0" smtClean="0">
                <a:solidFill>
                  <a:srgbClr val="0033CC"/>
                </a:solidFill>
                <a:effectLst>
                  <a:outerShdw blurRad="38100" dist="38100" dir="2700000" algn="tl">
                    <a:srgbClr val="C0C0C0"/>
                  </a:outerShdw>
                </a:effectLst>
                <a:cs typeface="Arial" charset="0"/>
              </a:rPr>
              <a:t>R </a:t>
            </a:r>
            <a:r>
              <a:rPr lang="en-GB" sz="1600" cap="none" dirty="0" smtClean="0">
                <a:effectLst>
                  <a:outerShdw blurRad="38100" dist="38100" dir="2700000" algn="tl">
                    <a:srgbClr val="C0C0C0"/>
                  </a:outerShdw>
                </a:effectLst>
                <a:cs typeface="Arial" charset="0"/>
              </a:rPr>
              <a:t> </a:t>
            </a:r>
            <a:r>
              <a:rPr lang="en-GB" sz="1600" cap="none" dirty="0" smtClean="0">
                <a:solidFill>
                  <a:srgbClr val="FF0000"/>
                </a:solidFill>
                <a:effectLst>
                  <a:outerShdw blurRad="38100" dist="38100" dir="2700000" algn="tl">
                    <a:srgbClr val="C0C0C0"/>
                  </a:outerShdw>
                </a:effectLst>
                <a:cs typeface="Arial" charset="0"/>
              </a:rPr>
              <a:t>N</a:t>
            </a:r>
            <a:r>
              <a:rPr lang="en-GB" sz="1600" cap="none" dirty="0" smtClean="0">
                <a:solidFill>
                  <a:srgbClr val="0033CC"/>
                </a:solidFill>
                <a:effectLst>
                  <a:outerShdw blurRad="38100" dist="38100" dir="2700000" algn="tl">
                    <a:srgbClr val="C0C0C0"/>
                  </a:outerShdw>
                </a:effectLst>
                <a:cs typeface="Arial" charset="0"/>
              </a:rPr>
              <a:t>I</a:t>
            </a:r>
            <a:r>
              <a:rPr lang="en-GB" sz="1600" cap="none" dirty="0" smtClean="0">
                <a:solidFill>
                  <a:srgbClr val="FF3399"/>
                </a:solidFill>
                <a:effectLst>
                  <a:outerShdw blurRad="38100" dist="38100" dir="2700000" algn="tl">
                    <a:srgbClr val="C0C0C0"/>
                  </a:outerShdw>
                </a:effectLst>
                <a:cs typeface="Arial" charset="0"/>
              </a:rPr>
              <a:t>G</a:t>
            </a:r>
            <a:r>
              <a:rPr lang="en-GB" sz="1600" cap="none" dirty="0" smtClean="0">
                <a:solidFill>
                  <a:srgbClr val="FF0000"/>
                </a:solidFill>
                <a:effectLst>
                  <a:outerShdw blurRad="38100" dist="38100" dir="2700000" algn="tl">
                    <a:srgbClr val="C0C0C0"/>
                  </a:outerShdw>
                </a:effectLst>
                <a:cs typeface="Arial" charset="0"/>
              </a:rPr>
              <a:t>H</a:t>
            </a:r>
            <a:r>
              <a:rPr lang="en-GB" sz="1600" cap="none" dirty="0" smtClean="0">
                <a:solidFill>
                  <a:srgbClr val="0033CC"/>
                </a:solidFill>
                <a:effectLst>
                  <a:outerShdw blurRad="38100" dist="38100" dir="2700000" algn="tl">
                    <a:srgbClr val="C0C0C0"/>
                  </a:outerShdw>
                </a:effectLst>
                <a:cs typeface="Arial" charset="0"/>
              </a:rPr>
              <a:t>T</a:t>
            </a:r>
            <a:r>
              <a:rPr lang="en-GB" sz="1600" cap="none" dirty="0" smtClean="0">
                <a:solidFill>
                  <a:srgbClr val="00B0F0"/>
                </a:solidFill>
                <a:effectLst>
                  <a:outerShdw blurRad="38100" dist="38100" dir="2700000" algn="tl">
                    <a:srgbClr val="C0C0C0"/>
                  </a:outerShdw>
                </a:effectLst>
                <a:cs typeface="Arial" charset="0"/>
              </a:rPr>
              <a:t> </a:t>
            </a:r>
            <a:r>
              <a:rPr lang="en-GB" sz="1600" cap="none" dirty="0" smtClean="0">
                <a:solidFill>
                  <a:srgbClr val="FF0000"/>
                </a:solidFill>
                <a:effectLst>
                  <a:outerShdw blurRad="38100" dist="38100" dir="2700000" algn="tl">
                    <a:srgbClr val="C0C0C0"/>
                  </a:outerShdw>
                </a:effectLst>
                <a:cs typeface="Arial" charset="0"/>
              </a:rPr>
              <a:t>VI</a:t>
            </a:r>
            <a:r>
              <a:rPr lang="en-GB" sz="1600" cap="none" dirty="0" smtClean="0">
                <a:solidFill>
                  <a:srgbClr val="FF3399"/>
                </a:solidFill>
                <a:effectLst>
                  <a:outerShdw blurRad="38100" dist="38100" dir="2700000" algn="tl">
                    <a:srgbClr val="C0C0C0"/>
                  </a:outerShdw>
                </a:effectLst>
                <a:cs typeface="Arial" charset="0"/>
              </a:rPr>
              <a:t>S</a:t>
            </a:r>
            <a:r>
              <a:rPr lang="en-GB" sz="1600" cap="none" dirty="0" smtClean="0">
                <a:solidFill>
                  <a:srgbClr val="FF0000"/>
                </a:solidFill>
                <a:effectLst>
                  <a:outerShdw blurRad="38100" dist="38100" dir="2700000" algn="tl">
                    <a:srgbClr val="C0C0C0"/>
                  </a:outerShdw>
                </a:effectLst>
                <a:cs typeface="Arial" charset="0"/>
              </a:rPr>
              <a:t>I</a:t>
            </a:r>
            <a:r>
              <a:rPr lang="en-GB" sz="1600" cap="none" dirty="0" smtClean="0">
                <a:solidFill>
                  <a:srgbClr val="00CC00"/>
                </a:solidFill>
                <a:effectLst>
                  <a:outerShdw blurRad="38100" dist="38100" dir="2700000" algn="tl">
                    <a:srgbClr val="C0C0C0"/>
                  </a:outerShdw>
                </a:effectLst>
                <a:cs typeface="Arial" charset="0"/>
              </a:rPr>
              <a:t>O</a:t>
            </a:r>
            <a:r>
              <a:rPr lang="en-GB" sz="1600" cap="none" dirty="0" smtClean="0">
                <a:solidFill>
                  <a:srgbClr val="FF0000"/>
                </a:solidFill>
                <a:effectLst>
                  <a:outerShdw blurRad="38100" dist="38100" dir="2700000" algn="tl">
                    <a:srgbClr val="C0C0C0"/>
                  </a:outerShdw>
                </a:effectLst>
                <a:cs typeface="Arial" charset="0"/>
              </a:rPr>
              <a:t>N</a:t>
            </a:r>
            <a:r>
              <a:rPr lang="en-GB" sz="1600" cap="none" dirty="0" smtClean="0">
                <a:solidFill>
                  <a:srgbClr val="FF0000"/>
                </a:solidFill>
                <a:cs typeface="Arial" charset="0"/>
              </a:rPr>
              <a:t> </a:t>
            </a:r>
            <a:r>
              <a:rPr lang="en-GB" sz="1600" cap="none" dirty="0" smtClean="0">
                <a:solidFill>
                  <a:schemeClr val="bg1"/>
                </a:solidFill>
              </a:rPr>
              <a:t>FOR THE RAIL, BUS AND TRANSIT POLICE OPERATIONS IS AVAILABLE IN THE UK AND NORTH AMERICA. SALES AND SERVICE SUPPORT IS PROVIDED 24X7 FROM OFFICES IN THE UK - TORONTO AND PHILADELPHIA.</a:t>
            </a:r>
            <a:r>
              <a:rPr lang="en-CA" sz="1600" cap="none" dirty="0" smtClean="0">
                <a:solidFill>
                  <a:schemeClr val="bg1"/>
                </a:solidFill>
              </a:rPr>
              <a:t> </a:t>
            </a:r>
            <a:r>
              <a:rPr lang="en-GB" sz="1600" cap="none" dirty="0" smtClean="0">
                <a:solidFill>
                  <a:schemeClr val="bg1"/>
                </a:solidFill>
              </a:rPr>
              <a:t>FOR ADDITIONAL INFORMATION PLEASE CONTACT</a:t>
            </a:r>
            <a:r>
              <a:rPr lang="en-GB" sz="1400" cap="none" dirty="0" smtClean="0">
                <a:solidFill>
                  <a:schemeClr val="bg1"/>
                </a:solidFill>
              </a:rPr>
              <a:t>:</a:t>
            </a:r>
            <a:r>
              <a:rPr lang="en-CA" sz="1400" cap="none" dirty="0" smtClean="0">
                <a:solidFill>
                  <a:schemeClr val="bg1"/>
                </a:solidFill>
              </a:rPr>
              <a:t/>
            </a:r>
            <a:br>
              <a:rPr lang="en-CA" sz="1400" cap="none" dirty="0" smtClean="0">
                <a:solidFill>
                  <a:schemeClr val="bg1"/>
                </a:solidFill>
              </a:rPr>
            </a:br>
            <a:r>
              <a:rPr lang="en-CA" sz="1400" cap="none" dirty="0" smtClean="0">
                <a:solidFill>
                  <a:schemeClr val="bg1"/>
                </a:solidFill>
              </a:rPr>
              <a:t/>
            </a:r>
            <a:br>
              <a:rPr lang="en-CA" sz="1400" cap="none" dirty="0" smtClean="0">
                <a:solidFill>
                  <a:schemeClr val="bg1"/>
                </a:solidFill>
              </a:rPr>
            </a:br>
            <a:r>
              <a:rPr lang="en-CA" sz="1400" cap="none" dirty="0" smtClean="0">
                <a:solidFill>
                  <a:schemeClr val="bg1"/>
                </a:solidFill>
              </a:rPr>
              <a:t>                                                 </a:t>
            </a:r>
            <a:r>
              <a:rPr lang="en-GB" sz="1600" cap="none" dirty="0" smtClean="0">
                <a:solidFill>
                  <a:schemeClr val="bg1"/>
                </a:solidFill>
              </a:rPr>
              <a:t>GRAHAM STOKES. CHAIRMAN &amp; CEO. GUIDING LIGHTS TECHNOLOGY</a:t>
            </a:r>
            <a:br>
              <a:rPr lang="en-GB" sz="1600" cap="none" dirty="0" smtClean="0">
                <a:solidFill>
                  <a:schemeClr val="bg1"/>
                </a:solidFill>
              </a:rPr>
            </a:br>
            <a:r>
              <a:rPr lang="en-GB" sz="1600" cap="none" dirty="0" smtClean="0">
                <a:solidFill>
                  <a:schemeClr val="bg1"/>
                </a:solidFill>
              </a:rPr>
              <a:t>                                            168 SPRINGHEAD GARDENS. RICHMOND HILL, ONTARIO, CANADA L4C 5C6</a:t>
            </a:r>
            <a:br>
              <a:rPr lang="en-GB" sz="1600" cap="none" dirty="0" smtClean="0">
                <a:solidFill>
                  <a:schemeClr val="bg1"/>
                </a:solidFill>
              </a:rPr>
            </a:br>
            <a:r>
              <a:rPr lang="en-GB" sz="1600" cap="none" dirty="0" smtClean="0">
                <a:solidFill>
                  <a:schemeClr val="bg1"/>
                </a:solidFill>
              </a:rPr>
              <a:t>                                       T: </a:t>
            </a:r>
            <a:r>
              <a:rPr lang="en-GB" sz="1600" cap="none" dirty="0" smtClean="0">
                <a:solidFill>
                  <a:srgbClr val="FF0000"/>
                </a:solidFill>
              </a:rPr>
              <a:t>905-508-1287 </a:t>
            </a:r>
            <a:r>
              <a:rPr lang="en-GB" sz="1600" cap="none" dirty="0" smtClean="0">
                <a:solidFill>
                  <a:schemeClr val="bg1"/>
                </a:solidFill>
              </a:rPr>
              <a:t>- MOBILE: </a:t>
            </a:r>
            <a:r>
              <a:rPr lang="en-GB" sz="1600" cap="none" dirty="0" smtClean="0">
                <a:solidFill>
                  <a:srgbClr val="FF0000"/>
                </a:solidFill>
              </a:rPr>
              <a:t>416-709-3800 </a:t>
            </a:r>
            <a:r>
              <a:rPr lang="en-GB" sz="1600" cap="none" dirty="0" smtClean="0">
                <a:solidFill>
                  <a:schemeClr val="bg1"/>
                </a:solidFill>
              </a:rPr>
              <a:t> EMAIL:  </a:t>
            </a:r>
            <a:r>
              <a:rPr lang="en-GB" sz="1600" i="1" u="sng" cap="none" dirty="0" smtClean="0">
                <a:solidFill>
                  <a:schemeClr val="bg1"/>
                </a:solidFill>
                <a:hlinkClick r:id="rId3"/>
              </a:rPr>
              <a:t>grahamstokes@rodgers.</a:t>
            </a:r>
            <a:r>
              <a:rPr lang="en-GB" sz="1600" i="1" u="sng" cap="none" dirty="0" smtClean="0">
                <a:solidFill>
                  <a:srgbClr val="0033CC"/>
                </a:solidFill>
                <a:hlinkClick r:id="rId3"/>
              </a:rPr>
              <a:t>com</a:t>
            </a:r>
            <a:r>
              <a:rPr lang="en-CA" sz="1600" cap="none" dirty="0" smtClean="0">
                <a:solidFill>
                  <a:schemeClr val="bg1"/>
                </a:solidFill>
              </a:rPr>
              <a:t/>
            </a:r>
            <a:br>
              <a:rPr lang="en-CA" sz="1600" cap="none" dirty="0" smtClean="0">
                <a:solidFill>
                  <a:schemeClr val="bg1"/>
                </a:solidFill>
              </a:rPr>
            </a:br>
            <a:r>
              <a:rPr lang="en-GB" sz="1200" cap="none" dirty="0" smtClean="0">
                <a:solidFill>
                  <a:schemeClr val="bg1"/>
                </a:solidFill>
              </a:rPr>
              <a:t/>
            </a:r>
            <a:br>
              <a:rPr lang="en-GB" sz="1200" cap="none" dirty="0" smtClean="0">
                <a:solidFill>
                  <a:schemeClr val="bg1"/>
                </a:solidFill>
              </a:rPr>
            </a:br>
            <a:r>
              <a:rPr lang="en-CA" sz="1400" cap="none" dirty="0" smtClean="0">
                <a:solidFill>
                  <a:schemeClr val="bg1"/>
                </a:solidFill>
              </a:rPr>
              <a:t/>
            </a:r>
            <a:br>
              <a:rPr lang="en-CA" sz="1400" cap="none" dirty="0" smtClean="0">
                <a:solidFill>
                  <a:schemeClr val="bg1"/>
                </a:solidFill>
              </a:rPr>
            </a:br>
            <a:r>
              <a:rPr lang="en-GB" sz="1400" cap="none" dirty="0" smtClean="0">
                <a:solidFill>
                  <a:schemeClr val="bg1"/>
                </a:solidFill>
              </a:rPr>
              <a:t> </a:t>
            </a:r>
            <a:r>
              <a:rPr lang="en-CA" sz="1400" cap="none" dirty="0" smtClean="0">
                <a:solidFill>
                  <a:schemeClr val="bg1"/>
                </a:solidFill>
              </a:rPr>
              <a:t/>
            </a:r>
            <a:br>
              <a:rPr lang="en-CA" sz="1400" cap="none" dirty="0" smtClean="0">
                <a:solidFill>
                  <a:schemeClr val="bg1"/>
                </a:solidFill>
              </a:rPr>
            </a:br>
            <a:r>
              <a:rPr lang="en-CA" sz="1400" cap="none" dirty="0" smtClean="0">
                <a:solidFill>
                  <a:schemeClr val="bg1"/>
                </a:solidFill>
              </a:rPr>
              <a:t/>
            </a:r>
            <a:br>
              <a:rPr lang="en-CA" sz="1400" cap="none" dirty="0" smtClean="0">
                <a:solidFill>
                  <a:schemeClr val="bg1"/>
                </a:solidFill>
              </a:rPr>
            </a:br>
            <a:r>
              <a:rPr lang="en-GB" sz="1800" cap="none" dirty="0" smtClean="0"/>
              <a:t> </a:t>
            </a:r>
            <a:r>
              <a:rPr lang="en-CA" sz="1800" cap="none" dirty="0" smtClean="0"/>
              <a:t/>
            </a:r>
            <a:br>
              <a:rPr lang="en-CA" sz="1800" cap="none" dirty="0" smtClean="0"/>
            </a:br>
            <a:r>
              <a:rPr lang="en-GB" sz="2200" cap="none" dirty="0" smtClean="0">
                <a:solidFill>
                  <a:srgbClr val="FF0000"/>
                </a:solidFill>
                <a:latin typeface="Arial" charset="0"/>
                <a:cs typeface="Arial" charset="0"/>
              </a:rPr>
              <a:t/>
            </a:r>
            <a:br>
              <a:rPr lang="en-GB" sz="2200" cap="none" dirty="0" smtClean="0">
                <a:solidFill>
                  <a:srgbClr val="FF0000"/>
                </a:solidFill>
                <a:latin typeface="Arial" charset="0"/>
                <a:cs typeface="Arial" charset="0"/>
              </a:rPr>
            </a:br>
            <a:r>
              <a:rPr lang="en-GB" sz="2200" cap="none" dirty="0" smtClean="0">
                <a:solidFill>
                  <a:srgbClr val="FF0000"/>
                </a:solidFill>
                <a:latin typeface="Arial" charset="0"/>
                <a:cs typeface="Arial" charset="0"/>
              </a:rPr>
              <a:t/>
            </a:r>
            <a:br>
              <a:rPr lang="en-GB" sz="2200" cap="none" dirty="0" smtClean="0">
                <a:solidFill>
                  <a:srgbClr val="FF0000"/>
                </a:solidFill>
                <a:latin typeface="Arial" charset="0"/>
                <a:cs typeface="Arial" charset="0"/>
              </a:rPr>
            </a:br>
            <a:r>
              <a:rPr lang="en-GB" sz="2200" cap="none" dirty="0" smtClean="0">
                <a:solidFill>
                  <a:srgbClr val="0033CC"/>
                </a:solidFill>
                <a:latin typeface="Arial" charset="0"/>
                <a:cs typeface="Arial" charset="0"/>
              </a:rPr>
              <a:t/>
            </a:r>
            <a:br>
              <a:rPr lang="en-GB" sz="2200" cap="none" dirty="0" smtClean="0">
                <a:solidFill>
                  <a:srgbClr val="0033CC"/>
                </a:solidFill>
                <a:latin typeface="Arial" charset="0"/>
                <a:cs typeface="Arial" charset="0"/>
              </a:rPr>
            </a:br>
            <a:r>
              <a:rPr lang="en-GB" sz="2200" cap="none" dirty="0" smtClean="0">
                <a:solidFill>
                  <a:srgbClr val="FF0000"/>
                </a:solidFill>
                <a:latin typeface="Arial" charset="0"/>
                <a:cs typeface="Arial" charset="0"/>
              </a:rPr>
              <a:t> </a:t>
            </a:r>
            <a:br>
              <a:rPr lang="en-GB" sz="2200" cap="none" dirty="0" smtClean="0">
                <a:solidFill>
                  <a:srgbClr val="FF0000"/>
                </a:solidFill>
                <a:latin typeface="Arial" charset="0"/>
                <a:cs typeface="Arial" charset="0"/>
              </a:rPr>
            </a:br>
            <a:r>
              <a:rPr lang="en-GB" sz="2200" cap="none" dirty="0" smtClean="0">
                <a:solidFill>
                  <a:srgbClr val="0033CC"/>
                </a:solidFill>
                <a:latin typeface="Arial" charset="0"/>
                <a:cs typeface="Arial" charset="0"/>
              </a:rPr>
              <a:t/>
            </a:r>
            <a:br>
              <a:rPr lang="en-GB" sz="2200" cap="none" dirty="0" smtClean="0">
                <a:solidFill>
                  <a:srgbClr val="0033CC"/>
                </a:solidFill>
                <a:latin typeface="Arial" charset="0"/>
                <a:cs typeface="Arial" charset="0"/>
              </a:rPr>
            </a:br>
            <a:r>
              <a:rPr lang="en-GB" sz="2200" cap="none" dirty="0" smtClean="0">
                <a:solidFill>
                  <a:srgbClr val="0033CC"/>
                </a:solidFill>
              </a:rPr>
              <a:t/>
            </a:r>
            <a:br>
              <a:rPr lang="en-GB" sz="2200" cap="none" dirty="0" smtClean="0">
                <a:solidFill>
                  <a:srgbClr val="0033CC"/>
                </a:solidFill>
              </a:rPr>
            </a:br>
            <a:r>
              <a:rPr lang="en-CA" sz="1700" cap="none" dirty="0" smtClean="0">
                <a:solidFill>
                  <a:schemeClr val="bg1"/>
                </a:solidFill>
                <a:latin typeface="Arial" charset="0"/>
                <a:cs typeface="Arial" charset="0"/>
              </a:rPr>
              <a:t/>
            </a:r>
            <a:br>
              <a:rPr lang="en-CA" sz="1700" cap="none" dirty="0" smtClean="0">
                <a:solidFill>
                  <a:schemeClr val="bg1"/>
                </a:solidFill>
                <a:latin typeface="Arial" charset="0"/>
                <a:cs typeface="Arial" charset="0"/>
              </a:rPr>
            </a:br>
            <a:r>
              <a:rPr lang="en-CA" sz="2200" cap="none" dirty="0" smtClean="0">
                <a:solidFill>
                  <a:schemeClr val="bg1"/>
                </a:solidFill>
              </a:rPr>
              <a:t/>
            </a:r>
            <a:br>
              <a:rPr lang="en-CA" sz="2200" cap="none" dirty="0" smtClean="0">
                <a:solidFill>
                  <a:schemeClr val="bg1"/>
                </a:solidFill>
              </a:rPr>
            </a:br>
            <a:r>
              <a:rPr lang="en-GB" sz="1400" cap="none" dirty="0" smtClean="0">
                <a:solidFill>
                  <a:srgbClr val="0033CC"/>
                </a:solidFill>
              </a:rPr>
              <a:t> </a:t>
            </a:r>
            <a:r>
              <a:rPr lang="en-CA" sz="1400" cap="none" dirty="0" smtClean="0">
                <a:solidFill>
                  <a:srgbClr val="0033CC"/>
                </a:solidFill>
              </a:rPr>
              <a:t/>
            </a:r>
            <a:br>
              <a:rPr lang="en-CA" sz="1400" cap="none" dirty="0" smtClean="0">
                <a:solidFill>
                  <a:srgbClr val="0033CC"/>
                </a:solidFill>
              </a:rPr>
            </a:br>
            <a:endParaRPr lang="en-CA" sz="1400" cap="none" dirty="0" smtClean="0">
              <a:solidFill>
                <a:srgbClr val="0033CC"/>
              </a:solidFill>
            </a:endParaRPr>
          </a:p>
        </p:txBody>
      </p:sp>
      <p:sp>
        <p:nvSpPr>
          <p:cNvPr id="29699" name="Text Placeholder 2"/>
          <p:cNvSpPr>
            <a:spLocks noGrp="1"/>
          </p:cNvSpPr>
          <p:nvPr>
            <p:ph type="body" idx="1"/>
          </p:nvPr>
        </p:nvSpPr>
        <p:spPr>
          <a:xfrm>
            <a:off x="827088" y="404813"/>
            <a:ext cx="7772400" cy="431800"/>
          </a:xfrm>
        </p:spPr>
        <p:txBody>
          <a:bodyPr/>
          <a:lstStyle/>
          <a:p>
            <a:pPr algn="ctr" eaLnBrk="1" hangingPunct="1">
              <a:defRPr/>
            </a:pPr>
            <a:r>
              <a:rPr lang="en-CA" sz="2800" b="1" i="1" dirty="0" smtClean="0">
                <a:solidFill>
                  <a:schemeClr val="bg1"/>
                </a:solidFill>
                <a:effectLst>
                  <a:outerShdw blurRad="38100" dist="38100" dir="2700000" algn="tl">
                    <a:srgbClr val="C0C0C0"/>
                  </a:outerShdw>
                </a:effectLst>
                <a:latin typeface="Arial" charset="0"/>
                <a:cs typeface="Arial" charset="0"/>
              </a:rPr>
              <a:t>GUIDING LIGHTS TECHNOLOGY INC</a:t>
            </a:r>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57325"/>
            <a:ext cx="9144000" cy="5400675"/>
          </a:xfrm>
        </p:spPr>
        <p:txBody>
          <a:bodyPr rtlCol="0">
            <a:normAutofit/>
          </a:bodyPr>
          <a:lstStyle/>
          <a:p>
            <a:pPr eaLnBrk="1" fontAlgn="auto" hangingPunct="1">
              <a:spcAft>
                <a:spcPts val="0"/>
              </a:spcAft>
              <a:defRPr/>
            </a:pPr>
            <a:endParaRPr lang="en-CA" sz="1200" dirty="0"/>
          </a:p>
        </p:txBody>
      </p:sp>
      <p:sp>
        <p:nvSpPr>
          <p:cNvPr id="3" name="Text Placeholder 2"/>
          <p:cNvSpPr>
            <a:spLocks noGrp="1"/>
          </p:cNvSpPr>
          <p:nvPr>
            <p:ph type="body" idx="1"/>
          </p:nvPr>
        </p:nvSpPr>
        <p:spPr>
          <a:xfrm>
            <a:off x="0" y="115888"/>
            <a:ext cx="9204325" cy="1574800"/>
          </a:xfrm>
        </p:spPr>
        <p:txBody>
          <a:bodyPr>
            <a:normAutofit/>
          </a:bodyPr>
          <a:lstStyle/>
          <a:p>
            <a:pPr algn="ctr" eaLnBrk="1" hangingPunct="1">
              <a:lnSpc>
                <a:spcPct val="80000"/>
              </a:lnSpc>
              <a:defRPr/>
            </a:pPr>
            <a:r>
              <a:rPr lang="en-CA" sz="1400" b="1" dirty="0" smtClean="0">
                <a:solidFill>
                  <a:srgbClr val="0033CC"/>
                </a:solidFill>
                <a:latin typeface="Arial" charset="0"/>
                <a:cs typeface="Arial" charset="0"/>
              </a:rPr>
              <a:t>IN THE CASE OF </a:t>
            </a:r>
            <a:r>
              <a:rPr lang="en-CA" sz="1400" b="1" dirty="0" smtClean="0">
                <a:solidFill>
                  <a:srgbClr val="FF0000"/>
                </a:solidFill>
                <a:effectLst>
                  <a:outerShdw blurRad="38100" dist="38100" dir="2700000" algn="tl">
                    <a:srgbClr val="C0C0C0"/>
                  </a:outerShdw>
                </a:effectLst>
                <a:latin typeface="Arial" charset="0"/>
                <a:cs typeface="Arial" charset="0"/>
              </a:rPr>
              <a:t>SUICIDES</a:t>
            </a:r>
            <a:r>
              <a:rPr lang="en-CA" sz="1400" b="1" dirty="0" smtClean="0">
                <a:solidFill>
                  <a:srgbClr val="0033CC"/>
                </a:solidFill>
                <a:latin typeface="Arial" charset="0"/>
                <a:cs typeface="Arial" charset="0"/>
              </a:rPr>
              <a:t> OR </a:t>
            </a:r>
            <a:r>
              <a:rPr lang="en-CA" sz="1400" b="1" dirty="0" smtClean="0">
                <a:solidFill>
                  <a:srgbClr val="FF0000"/>
                </a:solidFill>
                <a:effectLst>
                  <a:outerShdw blurRad="38100" dist="38100" dir="2700000" algn="tl">
                    <a:srgbClr val="C0C0C0"/>
                  </a:outerShdw>
                </a:effectLst>
                <a:latin typeface="Arial" charset="0"/>
                <a:cs typeface="Arial" charset="0"/>
              </a:rPr>
              <a:t>ASSAULTS</a:t>
            </a:r>
            <a:r>
              <a:rPr lang="en-CA" sz="1400" b="1" dirty="0" smtClean="0">
                <a:solidFill>
                  <a:srgbClr val="0033CC"/>
                </a:solidFill>
                <a:latin typeface="Arial" charset="0"/>
                <a:cs typeface="Arial" charset="0"/>
              </a:rPr>
              <a:t>, SUCH AS THE ONE BELOW,</a:t>
            </a:r>
          </a:p>
          <a:p>
            <a:pPr algn="ctr" eaLnBrk="1" hangingPunct="1">
              <a:lnSpc>
                <a:spcPct val="80000"/>
              </a:lnSpc>
              <a:defRPr/>
            </a:pPr>
            <a:r>
              <a:rPr lang="en-CA" sz="1400" b="1" dirty="0">
                <a:solidFill>
                  <a:srgbClr val="0033CC"/>
                </a:solidFill>
                <a:latin typeface="Arial" charset="0"/>
                <a:cs typeface="Arial" charset="0"/>
              </a:rPr>
              <a:t>S</a:t>
            </a:r>
            <a:r>
              <a:rPr lang="en-CA" sz="1400" b="1" dirty="0" smtClean="0">
                <a:solidFill>
                  <a:srgbClr val="0033CC"/>
                </a:solidFill>
                <a:latin typeface="Arial" charset="0"/>
                <a:cs typeface="Arial" charset="0"/>
              </a:rPr>
              <a:t>TANDARD CCTV MAKES IDENTIFICATION DIFFICULT. THE “IVT” </a:t>
            </a:r>
            <a:r>
              <a:rPr lang="en-CA" sz="1400" b="1" dirty="0" smtClean="0">
                <a:solidFill>
                  <a:srgbClr val="FF3399"/>
                </a:solidFill>
                <a:latin typeface="Arial" charset="0"/>
                <a:cs typeface="Arial" charset="0"/>
              </a:rPr>
              <a:t>HD</a:t>
            </a:r>
            <a:r>
              <a:rPr lang="en-CA" sz="1400" b="1" dirty="0" smtClean="0">
                <a:solidFill>
                  <a:srgbClr val="0033CC"/>
                </a:solidFill>
                <a:latin typeface="Arial" charset="0"/>
                <a:cs typeface="Arial" charset="0"/>
              </a:rPr>
              <a:t> FFCCTV CAMERA WITH </a:t>
            </a:r>
            <a:r>
              <a:rPr lang="en-GB" sz="1400" b="1" dirty="0" smtClean="0">
                <a:solidFill>
                  <a:srgbClr val="FF0000"/>
                </a:solidFill>
                <a:effectLst>
                  <a:outerShdw blurRad="38100" dist="38100" dir="2700000" algn="tl">
                    <a:srgbClr val="C0C0C0"/>
                  </a:outerShdw>
                </a:effectLst>
                <a:latin typeface="Arial" charset="0"/>
                <a:cs typeface="Arial" charset="0"/>
              </a:rPr>
              <a:t>C</a:t>
            </a:r>
            <a:r>
              <a:rPr lang="en-GB" sz="1400" b="1" dirty="0" smtClean="0">
                <a:solidFill>
                  <a:srgbClr val="00CC00"/>
                </a:solidFill>
                <a:effectLst>
                  <a:outerShdw blurRad="38100" dist="38100" dir="2700000" algn="tl">
                    <a:srgbClr val="C0C0C0"/>
                  </a:outerShdw>
                </a:effectLst>
                <a:latin typeface="Arial" charset="0"/>
                <a:cs typeface="Arial" charset="0"/>
              </a:rPr>
              <a:t>O</a:t>
            </a:r>
            <a:r>
              <a:rPr lang="en-GB" sz="1400" b="1" dirty="0" smtClean="0">
                <a:solidFill>
                  <a:srgbClr val="0033CC"/>
                </a:solidFill>
                <a:effectLst>
                  <a:outerShdw blurRad="38100" dist="38100" dir="2700000" algn="tl">
                    <a:srgbClr val="C0C0C0"/>
                  </a:outerShdw>
                </a:effectLst>
                <a:latin typeface="Arial" charset="0"/>
                <a:cs typeface="Arial" charset="0"/>
              </a:rPr>
              <a:t>L</a:t>
            </a:r>
            <a:r>
              <a:rPr lang="en-GB" sz="1400" b="1" dirty="0" smtClean="0">
                <a:solidFill>
                  <a:srgbClr val="FF9933"/>
                </a:solidFill>
                <a:effectLst>
                  <a:outerShdw blurRad="38100" dist="38100" dir="2700000" algn="tl">
                    <a:srgbClr val="C0C0C0"/>
                  </a:outerShdw>
                </a:effectLst>
                <a:latin typeface="Arial" charset="0"/>
                <a:cs typeface="Arial" charset="0"/>
              </a:rPr>
              <a:t>O</a:t>
            </a:r>
            <a:r>
              <a:rPr lang="en-GB" sz="1400" b="1" dirty="0" smtClean="0">
                <a:solidFill>
                  <a:srgbClr val="FF0000"/>
                </a:solidFill>
                <a:effectLst>
                  <a:outerShdw blurRad="38100" dist="38100" dir="2700000" algn="tl">
                    <a:srgbClr val="C0C0C0"/>
                  </a:outerShdw>
                </a:effectLst>
                <a:latin typeface="Arial" charset="0"/>
                <a:cs typeface="Arial" charset="0"/>
              </a:rPr>
              <a:t>U</a:t>
            </a:r>
            <a:r>
              <a:rPr lang="en-GB" sz="1400" b="1" dirty="0" smtClean="0">
                <a:solidFill>
                  <a:srgbClr val="0033CC"/>
                </a:solidFill>
                <a:effectLst>
                  <a:outerShdw blurRad="38100" dist="38100" dir="2700000" algn="tl">
                    <a:srgbClr val="C0C0C0"/>
                  </a:outerShdw>
                </a:effectLst>
                <a:latin typeface="Arial" charset="0"/>
                <a:cs typeface="Arial" charset="0"/>
              </a:rPr>
              <a:t>R</a:t>
            </a:r>
            <a:r>
              <a:rPr lang="en-GB" sz="1400" b="1" dirty="0" smtClean="0">
                <a:solidFill>
                  <a:srgbClr val="898989"/>
                </a:solidFill>
                <a:effectLst>
                  <a:outerShdw blurRad="38100" dist="38100" dir="2700000" algn="tl">
                    <a:srgbClr val="C0C0C0"/>
                  </a:outerShdw>
                </a:effectLst>
                <a:latin typeface="Arial" charset="0"/>
                <a:cs typeface="Arial" charset="0"/>
              </a:rPr>
              <a:t> </a:t>
            </a:r>
            <a:r>
              <a:rPr lang="en-GB" sz="1400" b="1" dirty="0" smtClean="0">
                <a:solidFill>
                  <a:srgbClr val="FF0000"/>
                </a:solidFill>
                <a:effectLst>
                  <a:outerShdw blurRad="38100" dist="38100" dir="2700000" algn="tl">
                    <a:srgbClr val="C0C0C0"/>
                  </a:outerShdw>
                </a:effectLst>
                <a:latin typeface="Arial" charset="0"/>
                <a:cs typeface="Arial" charset="0"/>
              </a:rPr>
              <a:t>N</a:t>
            </a:r>
            <a:r>
              <a:rPr lang="en-GB" sz="1400" b="1" dirty="0" smtClean="0">
                <a:solidFill>
                  <a:srgbClr val="0033CC"/>
                </a:solidFill>
                <a:effectLst>
                  <a:outerShdw blurRad="38100" dist="38100" dir="2700000" algn="tl">
                    <a:srgbClr val="C0C0C0"/>
                  </a:outerShdw>
                </a:effectLst>
                <a:latin typeface="Arial" charset="0"/>
                <a:cs typeface="Arial" charset="0"/>
              </a:rPr>
              <a:t>I</a:t>
            </a:r>
            <a:r>
              <a:rPr lang="en-GB" sz="1400" b="1" dirty="0" smtClean="0">
                <a:solidFill>
                  <a:srgbClr val="FF3399"/>
                </a:solidFill>
                <a:effectLst>
                  <a:outerShdw blurRad="38100" dist="38100" dir="2700000" algn="tl">
                    <a:srgbClr val="C0C0C0"/>
                  </a:outerShdw>
                </a:effectLst>
                <a:latin typeface="Arial" charset="0"/>
                <a:cs typeface="Arial" charset="0"/>
              </a:rPr>
              <a:t>G</a:t>
            </a:r>
            <a:r>
              <a:rPr lang="en-GB" sz="1400" b="1" dirty="0" smtClean="0">
                <a:solidFill>
                  <a:srgbClr val="FF0000"/>
                </a:solidFill>
                <a:effectLst>
                  <a:outerShdw blurRad="38100" dist="38100" dir="2700000" algn="tl">
                    <a:srgbClr val="C0C0C0"/>
                  </a:outerShdw>
                </a:effectLst>
                <a:latin typeface="Arial" charset="0"/>
                <a:cs typeface="Arial" charset="0"/>
              </a:rPr>
              <a:t>H</a:t>
            </a:r>
            <a:r>
              <a:rPr lang="en-GB" sz="1400" b="1" dirty="0" smtClean="0">
                <a:solidFill>
                  <a:srgbClr val="0033CC"/>
                </a:solidFill>
                <a:effectLst>
                  <a:outerShdw blurRad="38100" dist="38100" dir="2700000" algn="tl">
                    <a:srgbClr val="C0C0C0"/>
                  </a:outerShdw>
                </a:effectLst>
                <a:latin typeface="Arial" charset="0"/>
                <a:cs typeface="Arial" charset="0"/>
              </a:rPr>
              <a:t>T</a:t>
            </a:r>
            <a:r>
              <a:rPr lang="en-GB" sz="1400" b="1" dirty="0" smtClean="0">
                <a:solidFill>
                  <a:srgbClr val="00B0F0"/>
                </a:solidFill>
                <a:effectLst>
                  <a:outerShdw blurRad="38100" dist="38100" dir="2700000" algn="tl">
                    <a:srgbClr val="C0C0C0"/>
                  </a:outerShdw>
                </a:effectLst>
                <a:latin typeface="Arial" charset="0"/>
                <a:cs typeface="Arial" charset="0"/>
              </a:rPr>
              <a:t> </a:t>
            </a:r>
            <a:r>
              <a:rPr lang="en-GB" sz="1400" b="1" dirty="0" smtClean="0">
                <a:solidFill>
                  <a:srgbClr val="FF0000"/>
                </a:solidFill>
                <a:effectLst>
                  <a:outerShdw blurRad="38100" dist="38100" dir="2700000" algn="tl">
                    <a:srgbClr val="C0C0C0"/>
                  </a:outerShdw>
                </a:effectLst>
                <a:latin typeface="Arial" charset="0"/>
                <a:cs typeface="Arial" charset="0"/>
              </a:rPr>
              <a:t>VI</a:t>
            </a:r>
            <a:r>
              <a:rPr lang="en-GB" sz="1400" b="1" dirty="0" smtClean="0">
                <a:solidFill>
                  <a:srgbClr val="FF3399"/>
                </a:solidFill>
                <a:effectLst>
                  <a:outerShdw blurRad="38100" dist="38100" dir="2700000" algn="tl">
                    <a:srgbClr val="C0C0C0"/>
                  </a:outerShdw>
                </a:effectLst>
                <a:latin typeface="Arial" charset="0"/>
                <a:cs typeface="Arial" charset="0"/>
              </a:rPr>
              <a:t>S</a:t>
            </a:r>
            <a:r>
              <a:rPr lang="en-GB" sz="1400" b="1" dirty="0" smtClean="0">
                <a:solidFill>
                  <a:srgbClr val="FF0000"/>
                </a:solidFill>
                <a:effectLst>
                  <a:outerShdw blurRad="38100" dist="38100" dir="2700000" algn="tl">
                    <a:srgbClr val="C0C0C0"/>
                  </a:outerShdw>
                </a:effectLst>
                <a:latin typeface="Arial" charset="0"/>
                <a:cs typeface="Arial" charset="0"/>
              </a:rPr>
              <a:t>I</a:t>
            </a:r>
            <a:r>
              <a:rPr lang="en-GB" sz="1400" b="1" dirty="0" smtClean="0">
                <a:solidFill>
                  <a:srgbClr val="00CC00"/>
                </a:solidFill>
                <a:effectLst>
                  <a:outerShdw blurRad="38100" dist="38100" dir="2700000" algn="tl">
                    <a:srgbClr val="C0C0C0"/>
                  </a:outerShdw>
                </a:effectLst>
                <a:latin typeface="Arial" charset="0"/>
                <a:cs typeface="Arial" charset="0"/>
              </a:rPr>
              <a:t>O</a:t>
            </a:r>
            <a:r>
              <a:rPr lang="en-GB" sz="1400" b="1" dirty="0" smtClean="0">
                <a:solidFill>
                  <a:srgbClr val="FF0000"/>
                </a:solidFill>
                <a:effectLst>
                  <a:outerShdw blurRad="38100" dist="38100" dir="2700000" algn="tl">
                    <a:srgbClr val="C0C0C0"/>
                  </a:outerShdw>
                </a:effectLst>
                <a:latin typeface="Arial" charset="0"/>
                <a:cs typeface="Arial" charset="0"/>
              </a:rPr>
              <a:t>N </a:t>
            </a:r>
            <a:r>
              <a:rPr lang="en-CA" sz="1400" b="1" dirty="0" smtClean="0">
                <a:solidFill>
                  <a:srgbClr val="0033CC"/>
                </a:solidFill>
                <a:latin typeface="Arial" charset="0"/>
                <a:cs typeface="Arial" charset="0"/>
              </a:rPr>
              <a:t> WOULD PROVIDE TRANSIT POLICE WITH CRYSTAL CLEAR QUALITY EVIDENCE</a:t>
            </a:r>
          </a:p>
          <a:p>
            <a:pPr algn="just" eaLnBrk="1" hangingPunct="1">
              <a:lnSpc>
                <a:spcPct val="80000"/>
              </a:lnSpc>
              <a:defRPr/>
            </a:pPr>
            <a:endParaRPr lang="en-CA" sz="1700" b="1" dirty="0" smtClean="0">
              <a:solidFill>
                <a:srgbClr val="0033CC"/>
              </a:solidFill>
            </a:endParaRPr>
          </a:p>
          <a:p>
            <a:pPr algn="ctr" eaLnBrk="1" hangingPunct="1">
              <a:lnSpc>
                <a:spcPct val="80000"/>
              </a:lnSpc>
              <a:defRPr/>
            </a:pPr>
            <a:endParaRPr lang="en-CA" sz="1700" dirty="0" smtClean="0">
              <a:solidFill>
                <a:srgbClr val="0033CC"/>
              </a:solidFill>
            </a:endParaRPr>
          </a:p>
          <a:p>
            <a:pPr algn="ctr" eaLnBrk="1" hangingPunct="1">
              <a:lnSpc>
                <a:spcPct val="80000"/>
              </a:lnSpc>
              <a:defRPr/>
            </a:pPr>
            <a:r>
              <a:rPr lang="en-GB" sz="1700" b="1" dirty="0" smtClean="0">
                <a:solidFill>
                  <a:srgbClr val="0033CC"/>
                </a:solidFill>
              </a:rPr>
              <a:t> </a:t>
            </a:r>
            <a:endParaRPr lang="en-CA" sz="1700" b="1" dirty="0" smtClean="0">
              <a:solidFill>
                <a:srgbClr val="0033CC"/>
              </a:solidFill>
            </a:endParaRPr>
          </a:p>
        </p:txBody>
      </p:sp>
      <p:pic>
        <p:nvPicPr>
          <p:cNvPr id="15363" name="Picture 4"/>
          <p:cNvPicPr>
            <a:picLocks noChangeAspect="1" noChangeArrowheads="1"/>
          </p:cNvPicPr>
          <p:nvPr/>
        </p:nvPicPr>
        <p:blipFill>
          <a:blip r:embed="rId2"/>
          <a:srcRect/>
          <a:stretch>
            <a:fillRect/>
          </a:stretch>
        </p:blipFill>
        <p:spPr bwMode="auto">
          <a:xfrm>
            <a:off x="0" y="39688"/>
            <a:ext cx="698500" cy="360362"/>
          </a:xfrm>
          <a:prstGeom prst="rect">
            <a:avLst/>
          </a:prstGeom>
          <a:noFill/>
          <a:ln w="9525">
            <a:noFill/>
            <a:miter lim="800000"/>
            <a:headEnd/>
            <a:tailEnd/>
          </a:ln>
        </p:spPr>
      </p:pic>
      <p:pic>
        <p:nvPicPr>
          <p:cNvPr id="15364" name="Picture 4"/>
          <p:cNvPicPr>
            <a:picLocks noChangeAspect="1" noChangeArrowheads="1"/>
          </p:cNvPicPr>
          <p:nvPr/>
        </p:nvPicPr>
        <p:blipFill>
          <a:blip r:embed="rId2"/>
          <a:srcRect/>
          <a:stretch>
            <a:fillRect/>
          </a:stretch>
        </p:blipFill>
        <p:spPr bwMode="auto">
          <a:xfrm>
            <a:off x="8331200" y="50800"/>
            <a:ext cx="625475" cy="360363"/>
          </a:xfrm>
          <a:prstGeom prst="rect">
            <a:avLst/>
          </a:prstGeom>
          <a:noFill/>
          <a:ln w="9525">
            <a:noFill/>
            <a:miter lim="800000"/>
            <a:headEnd/>
            <a:tailEnd/>
          </a:ln>
        </p:spPr>
      </p:pic>
      <p:pic>
        <p:nvPicPr>
          <p:cNvPr id="15365" name="Picture 6" descr="glt"/>
          <p:cNvPicPr>
            <a:picLocks noChangeAspect="1" noChangeArrowheads="1"/>
          </p:cNvPicPr>
          <p:nvPr/>
        </p:nvPicPr>
        <p:blipFill>
          <a:blip r:embed="rId3"/>
          <a:srcRect/>
          <a:stretch>
            <a:fillRect/>
          </a:stretch>
        </p:blipFill>
        <p:spPr bwMode="auto">
          <a:xfrm>
            <a:off x="-4843463" y="4086225"/>
            <a:ext cx="519113" cy="468313"/>
          </a:xfrm>
          <a:prstGeom prst="rect">
            <a:avLst/>
          </a:prstGeom>
          <a:noFill/>
          <a:ln w="9525">
            <a:noFill/>
            <a:miter lim="800000"/>
            <a:headEnd/>
            <a:tailEnd/>
          </a:ln>
        </p:spPr>
      </p:pic>
      <p:pic>
        <p:nvPicPr>
          <p:cNvPr id="15366" name="Picture 6" descr="http://www.asiaone.com/A1MEDIA/news/02Feb12/others/20120226.135310_womenfallsontracks.jpg"/>
          <p:cNvPicPr>
            <a:picLocks noChangeAspect="1" noChangeArrowheads="1"/>
          </p:cNvPicPr>
          <p:nvPr/>
        </p:nvPicPr>
        <p:blipFill>
          <a:blip r:embed="rId4"/>
          <a:srcRect/>
          <a:stretch>
            <a:fillRect/>
          </a:stretch>
        </p:blipFill>
        <p:spPr bwMode="auto">
          <a:xfrm>
            <a:off x="4787900" y="908050"/>
            <a:ext cx="4356100" cy="3024188"/>
          </a:xfrm>
          <a:prstGeom prst="rect">
            <a:avLst/>
          </a:prstGeom>
          <a:noFill/>
          <a:ln w="9525">
            <a:noFill/>
            <a:miter lim="800000"/>
            <a:headEnd/>
            <a:tailEnd/>
          </a:ln>
        </p:spPr>
      </p:pic>
      <p:pic>
        <p:nvPicPr>
          <p:cNvPr id="15367" name="Picture 7" descr="http://www.asiaone.com/static/multimedia/gallery/120226_trainpush/images/pic5.jpg"/>
          <p:cNvPicPr>
            <a:picLocks noChangeAspect="1" noChangeArrowheads="1"/>
          </p:cNvPicPr>
          <p:nvPr/>
        </p:nvPicPr>
        <p:blipFill>
          <a:blip r:embed="rId5"/>
          <a:srcRect/>
          <a:stretch>
            <a:fillRect/>
          </a:stretch>
        </p:blipFill>
        <p:spPr bwMode="auto">
          <a:xfrm>
            <a:off x="0" y="908050"/>
            <a:ext cx="4813300" cy="3024188"/>
          </a:xfrm>
          <a:prstGeom prst="rect">
            <a:avLst/>
          </a:prstGeom>
          <a:noFill/>
          <a:ln w="9525">
            <a:noFill/>
            <a:miter lim="800000"/>
            <a:headEnd/>
            <a:tailEnd/>
          </a:ln>
        </p:spPr>
      </p:pic>
      <p:pic>
        <p:nvPicPr>
          <p:cNvPr id="15368" name="Picture 9" descr="Train"/>
          <p:cNvPicPr>
            <a:picLocks noChangeAspect="1" noChangeArrowheads="1"/>
          </p:cNvPicPr>
          <p:nvPr/>
        </p:nvPicPr>
        <p:blipFill>
          <a:blip r:embed="rId6"/>
          <a:srcRect/>
          <a:stretch>
            <a:fillRect/>
          </a:stretch>
        </p:blipFill>
        <p:spPr bwMode="auto">
          <a:xfrm>
            <a:off x="3635375" y="4086225"/>
            <a:ext cx="3009900" cy="2257425"/>
          </a:xfrm>
          <a:prstGeom prst="rect">
            <a:avLst/>
          </a:prstGeom>
          <a:noFill/>
          <a:ln w="9525">
            <a:noFill/>
            <a:miter lim="800000"/>
            <a:headEnd/>
            <a:tailEnd/>
          </a:ln>
        </p:spPr>
      </p:pic>
      <p:pic>
        <p:nvPicPr>
          <p:cNvPr id="15370" name="Picture 11" descr="Btp"/>
          <p:cNvPicPr>
            <a:picLocks noChangeAspect="1"/>
          </p:cNvPicPr>
          <p:nvPr/>
        </p:nvPicPr>
        <p:blipFill>
          <a:blip r:embed="rId7"/>
          <a:srcRect/>
          <a:stretch>
            <a:fillRect/>
          </a:stretch>
        </p:blipFill>
        <p:spPr bwMode="auto">
          <a:xfrm>
            <a:off x="-1" y="3930650"/>
            <a:ext cx="7555547" cy="2916238"/>
          </a:xfrm>
          <a:prstGeom prst="rect">
            <a:avLst/>
          </a:prstGeom>
          <a:noFill/>
          <a:ln w="9525">
            <a:noFill/>
            <a:miter lim="800000"/>
            <a:headEnd/>
            <a:tailEnd/>
          </a:ln>
        </p:spPr>
      </p:pic>
      <p:pic>
        <p:nvPicPr>
          <p:cNvPr id="12" name="Picture 11" descr="Do you know this man? British Transport Police are keen to trace the suspect"/>
          <p:cNvPicPr/>
          <p:nvPr/>
        </p:nvPicPr>
        <p:blipFill>
          <a:blip r:embed="rId8" cstate="email">
            <a:extLst>
              <a:ext uri="{28A0092B-C50C-407E-A947-70E740481C1C}">
                <a14:useLocalDpi xmlns:a14="http://schemas.microsoft.com/office/drawing/2010/main"/>
              </a:ext>
            </a:extLst>
          </a:blip>
          <a:srcRect/>
          <a:stretch>
            <a:fillRect/>
          </a:stretch>
        </p:blipFill>
        <p:spPr bwMode="auto">
          <a:xfrm>
            <a:off x="7555547" y="3930650"/>
            <a:ext cx="1551305" cy="2916000"/>
          </a:xfrm>
          <a:prstGeom prst="rect">
            <a:avLst/>
          </a:prstGeom>
          <a:noFill/>
          <a:ln>
            <a:noFill/>
          </a:ln>
        </p:spPr>
      </p:pic>
    </p:spTree>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8713788" cy="2449512"/>
          </a:xfrm>
        </p:spPr>
        <p:txBody>
          <a:bodyPr>
            <a:normAutofit fontScale="90000"/>
          </a:bodyPr>
          <a:lstStyle/>
          <a:p>
            <a:pPr eaLnBrk="1" hangingPunct="1">
              <a:defRPr/>
            </a:pPr>
            <a:r>
              <a:rPr lang="en-GB" sz="2000" cap="none" dirty="0" smtClean="0">
                <a:solidFill>
                  <a:srgbClr val="FF0000"/>
                </a:solidFill>
                <a:effectLst>
                  <a:outerShdw blurRad="38100" dist="38100" dir="2700000" algn="tl">
                    <a:srgbClr val="C0C0C0"/>
                  </a:outerShdw>
                </a:effectLst>
              </a:rPr>
              <a:t>                                            SUICIDE, ACCIDENT OR ASSAULT?</a:t>
            </a:r>
            <a:r>
              <a:rPr lang="en-GB" sz="2000" cap="none" dirty="0" smtClean="0">
                <a:solidFill>
                  <a:srgbClr val="FF0000"/>
                </a:solidFill>
              </a:rPr>
              <a:t/>
            </a:r>
            <a:br>
              <a:rPr lang="en-GB" sz="2000" cap="none" dirty="0" smtClean="0">
                <a:solidFill>
                  <a:srgbClr val="FF0000"/>
                </a:solidFill>
              </a:rPr>
            </a:br>
            <a:r>
              <a:rPr lang="en-GB" sz="2000" cap="none" dirty="0" smtClean="0">
                <a:solidFill>
                  <a:srgbClr val="FF0000"/>
                </a:solidFill>
              </a:rPr>
              <a:t/>
            </a:r>
            <a:br>
              <a:rPr lang="en-GB" sz="2000" cap="none" dirty="0" smtClean="0">
                <a:solidFill>
                  <a:srgbClr val="FF0000"/>
                </a:solidFill>
              </a:rPr>
            </a:br>
            <a:r>
              <a:rPr lang="en-GB" sz="1800" cap="none" dirty="0" smtClean="0">
                <a:solidFill>
                  <a:srgbClr val="FF0000"/>
                </a:solidFill>
              </a:rPr>
              <a:t>THIS CAN DETERMINE IF THE TRAIN IS TREATED AS A CRIME SCENE AND TAKEN OUT OF VALUABLE REVENUE GENERATING SERVICE!</a:t>
            </a:r>
            <a:r>
              <a:rPr lang="en-GB" sz="1800" cap="none" dirty="0" smtClean="0">
                <a:solidFill>
                  <a:srgbClr val="0033CC"/>
                </a:solidFill>
              </a:rPr>
              <a:t/>
            </a:r>
            <a:br>
              <a:rPr lang="en-GB" sz="1800" cap="none" dirty="0" smtClean="0">
                <a:solidFill>
                  <a:srgbClr val="0033CC"/>
                </a:solidFill>
              </a:rPr>
            </a:br>
            <a:r>
              <a:rPr lang="en-GB" sz="1800" cap="none" dirty="0" smtClean="0">
                <a:solidFill>
                  <a:srgbClr val="0033CC"/>
                </a:solidFill>
              </a:rPr>
              <a:t>                                                  </a:t>
            </a:r>
            <a:br>
              <a:rPr lang="en-GB" sz="1800" cap="none" dirty="0" smtClean="0">
                <a:solidFill>
                  <a:srgbClr val="0033CC"/>
                </a:solidFill>
              </a:rPr>
            </a:br>
            <a:r>
              <a:rPr lang="en-GB" sz="1800" cap="none" dirty="0" smtClean="0">
                <a:solidFill>
                  <a:srgbClr val="0033CC"/>
                </a:solidFill>
              </a:rPr>
              <a:t>THE CAMERA WILL PROVIDE EVIDENCE IN THE CASE OF A SUICIDE OR AN ASSAULT. THE RECORDING WILL SHOW IF THE VICTIM SLIPPED AND FELL OR ANY OTHER PARTY WAS INVOLVED IN THE DEATH.</a:t>
            </a:r>
            <a:br>
              <a:rPr lang="en-GB" sz="1800" cap="none" dirty="0" smtClean="0">
                <a:solidFill>
                  <a:srgbClr val="0033CC"/>
                </a:solidFill>
              </a:rPr>
            </a:br>
            <a:r>
              <a:rPr lang="en-GB" sz="1800" cap="none" dirty="0" smtClean="0">
                <a:solidFill>
                  <a:srgbClr val="0033CC"/>
                </a:solidFill>
              </a:rPr>
              <a:t/>
            </a:r>
            <a:br>
              <a:rPr lang="en-GB" sz="1800" cap="none" dirty="0" smtClean="0">
                <a:solidFill>
                  <a:srgbClr val="0033CC"/>
                </a:solidFill>
              </a:rPr>
            </a:br>
            <a:r>
              <a:rPr lang="en-GB" sz="1800" cap="none" dirty="0" smtClean="0">
                <a:solidFill>
                  <a:srgbClr val="0033CC"/>
                </a:solidFill>
              </a:rPr>
              <a:t>THE EVIDENCE CAN ALSO HELP PROVIDE SOME CLOSURE TO THE VICTIMS’ FAMILY. THE DRIVER OF THE TRAIN WILL ALSO BENEFIT WITH SOME EVIDENCE TO PROVE THE INCIDENT WAS UNAVOIDABLE</a:t>
            </a:r>
            <a:r>
              <a:rPr lang="en-GB" sz="1800" cap="none" dirty="0" smtClean="0"/>
              <a:t>. </a:t>
            </a:r>
            <a:endParaRPr lang="en-CA" sz="1800" cap="none" dirty="0" smtClean="0"/>
          </a:p>
        </p:txBody>
      </p:sp>
      <p:sp>
        <p:nvSpPr>
          <p:cNvPr id="3" name="Text Placeholder 2"/>
          <p:cNvSpPr>
            <a:spLocks noGrp="1"/>
          </p:cNvSpPr>
          <p:nvPr>
            <p:ph type="body" idx="1"/>
          </p:nvPr>
        </p:nvSpPr>
        <p:spPr>
          <a:xfrm>
            <a:off x="323850" y="1412875"/>
            <a:ext cx="7772400" cy="2276475"/>
          </a:xfrm>
        </p:spPr>
        <p:txBody>
          <a:bodyPr rtlCol="0">
            <a:normAutofit/>
          </a:bodyPr>
          <a:lstStyle/>
          <a:p>
            <a:pPr algn="ctr" eaLnBrk="1" fontAlgn="auto" hangingPunct="1">
              <a:spcAft>
                <a:spcPts val="0"/>
              </a:spcAft>
              <a:buFont typeface="Arial" pitchFamily="34" charset="0"/>
              <a:buNone/>
              <a:defRPr/>
            </a:pPr>
            <a:endParaRPr lang="en-GB" b="1" dirty="0" smtClean="0">
              <a:solidFill>
                <a:srgbClr val="0033CC"/>
              </a:solidFill>
            </a:endParaRPr>
          </a:p>
          <a:p>
            <a:pPr algn="ctr" eaLnBrk="1" fontAlgn="auto" hangingPunct="1">
              <a:spcAft>
                <a:spcPts val="0"/>
              </a:spcAft>
              <a:buFont typeface="Arial" pitchFamily="34" charset="0"/>
              <a:buNone/>
              <a:defRPr/>
            </a:pPr>
            <a:endParaRPr lang="en-GB" b="1" dirty="0">
              <a:solidFill>
                <a:srgbClr val="0033CC"/>
              </a:solidFill>
            </a:endParaRPr>
          </a:p>
          <a:p>
            <a:pPr algn="ctr" eaLnBrk="1" fontAlgn="auto" hangingPunct="1">
              <a:spcAft>
                <a:spcPts val="0"/>
              </a:spcAft>
              <a:buFont typeface="Arial" pitchFamily="34" charset="0"/>
              <a:buNone/>
              <a:defRPr/>
            </a:pPr>
            <a:endParaRPr lang="en-GB" b="1" dirty="0" smtClean="0">
              <a:solidFill>
                <a:srgbClr val="0033CC"/>
              </a:solidFill>
            </a:endParaRPr>
          </a:p>
          <a:p>
            <a:pPr algn="ctr" eaLnBrk="1" fontAlgn="auto" hangingPunct="1">
              <a:spcAft>
                <a:spcPts val="0"/>
              </a:spcAft>
              <a:buFont typeface="Arial" pitchFamily="34" charset="0"/>
              <a:buNone/>
              <a:defRPr/>
            </a:pPr>
            <a:endParaRPr lang="en-GB" sz="2400" b="1" dirty="0" smtClean="0">
              <a:solidFill>
                <a:srgbClr val="0033CC"/>
              </a:solidFill>
            </a:endParaRPr>
          </a:p>
          <a:p>
            <a:pPr algn="just" eaLnBrk="1" fontAlgn="auto" hangingPunct="1">
              <a:spcAft>
                <a:spcPts val="0"/>
              </a:spcAft>
              <a:buFont typeface="Arial" pitchFamily="34" charset="0"/>
              <a:buNone/>
              <a:defRPr/>
            </a:pPr>
            <a:endParaRPr lang="en-CA" dirty="0"/>
          </a:p>
          <a:p>
            <a:pPr eaLnBrk="1" fontAlgn="auto" hangingPunct="1">
              <a:spcAft>
                <a:spcPts val="0"/>
              </a:spcAft>
              <a:buFont typeface="Arial" pitchFamily="34" charset="0"/>
              <a:buNone/>
              <a:defRPr/>
            </a:pPr>
            <a:endParaRPr lang="en-CA" dirty="0"/>
          </a:p>
        </p:txBody>
      </p:sp>
      <p:pic>
        <p:nvPicPr>
          <p:cNvPr id="16387" name="Picture 2"/>
          <p:cNvPicPr>
            <a:picLocks noChangeAspect="1" noChangeArrowheads="1"/>
          </p:cNvPicPr>
          <p:nvPr/>
        </p:nvPicPr>
        <p:blipFill>
          <a:blip r:embed="rId2"/>
          <a:srcRect/>
          <a:stretch>
            <a:fillRect/>
          </a:stretch>
        </p:blipFill>
        <p:spPr bwMode="auto">
          <a:xfrm>
            <a:off x="8431371" y="13575"/>
            <a:ext cx="744537" cy="384175"/>
          </a:xfrm>
          <a:prstGeom prst="rect">
            <a:avLst/>
          </a:prstGeom>
          <a:noFill/>
          <a:ln w="9525">
            <a:noFill/>
            <a:miter lim="800000"/>
            <a:headEnd/>
            <a:tailEnd/>
          </a:ln>
        </p:spPr>
      </p:pic>
      <p:pic>
        <p:nvPicPr>
          <p:cNvPr id="16388" name="Picture 2"/>
          <p:cNvPicPr>
            <a:picLocks noChangeAspect="1" noChangeArrowheads="1"/>
          </p:cNvPicPr>
          <p:nvPr/>
        </p:nvPicPr>
        <p:blipFill>
          <a:blip r:embed="rId2"/>
          <a:srcRect/>
          <a:stretch>
            <a:fillRect/>
          </a:stretch>
        </p:blipFill>
        <p:spPr bwMode="auto">
          <a:xfrm>
            <a:off x="0" y="13575"/>
            <a:ext cx="744537" cy="384175"/>
          </a:xfrm>
          <a:prstGeom prst="rect">
            <a:avLst/>
          </a:prstGeom>
          <a:noFill/>
          <a:ln w="9525">
            <a:noFill/>
            <a:miter lim="800000"/>
            <a:headEnd/>
            <a:tailEnd/>
          </a:ln>
        </p:spPr>
      </p:pic>
      <p:pic>
        <p:nvPicPr>
          <p:cNvPr id="16389" name="Picture 9" descr="http://www.asiaone.com/static/multimedia/gallery/120226_trainpush/images/pic5.jpg"/>
          <p:cNvPicPr>
            <a:picLocks noChangeAspect="1"/>
          </p:cNvPicPr>
          <p:nvPr/>
        </p:nvPicPr>
        <p:blipFill>
          <a:blip r:embed="rId3"/>
          <a:srcRect/>
          <a:stretch>
            <a:fillRect/>
          </a:stretch>
        </p:blipFill>
        <p:spPr bwMode="auto">
          <a:xfrm>
            <a:off x="-7938" y="2636838"/>
            <a:ext cx="4733926" cy="2160587"/>
          </a:xfrm>
          <a:prstGeom prst="rect">
            <a:avLst/>
          </a:prstGeom>
          <a:noFill/>
          <a:ln w="9525">
            <a:noFill/>
            <a:miter lim="800000"/>
            <a:headEnd/>
            <a:tailEnd/>
          </a:ln>
        </p:spPr>
      </p:pic>
      <p:pic>
        <p:nvPicPr>
          <p:cNvPr id="16390" name="Picture 10" descr="http://www.asiaone.com/A1MEDIA/news/02Feb12/others/20120226.135310_womenfallsontracks.jpg"/>
          <p:cNvPicPr>
            <a:picLocks noChangeAspect="1"/>
          </p:cNvPicPr>
          <p:nvPr/>
        </p:nvPicPr>
        <p:blipFill>
          <a:blip r:embed="rId4"/>
          <a:srcRect/>
          <a:stretch>
            <a:fillRect/>
          </a:stretch>
        </p:blipFill>
        <p:spPr bwMode="auto">
          <a:xfrm>
            <a:off x="4716463" y="2636838"/>
            <a:ext cx="4427537" cy="2160587"/>
          </a:xfrm>
          <a:prstGeom prst="rect">
            <a:avLst/>
          </a:prstGeom>
          <a:noFill/>
          <a:ln w="9525">
            <a:noFill/>
            <a:miter lim="800000"/>
            <a:headEnd/>
            <a:tailEnd/>
          </a:ln>
        </p:spPr>
      </p:pic>
      <p:pic>
        <p:nvPicPr>
          <p:cNvPr id="16391" name="Picture 11" descr="Btp"/>
          <p:cNvPicPr>
            <a:picLocks noChangeAspect="1"/>
          </p:cNvPicPr>
          <p:nvPr/>
        </p:nvPicPr>
        <p:blipFill>
          <a:blip r:embed="rId5"/>
          <a:srcRect/>
          <a:stretch>
            <a:fillRect/>
          </a:stretch>
        </p:blipFill>
        <p:spPr bwMode="auto">
          <a:xfrm>
            <a:off x="7261" y="4771702"/>
            <a:ext cx="5364088" cy="2160588"/>
          </a:xfrm>
          <a:prstGeom prst="rect">
            <a:avLst/>
          </a:prstGeom>
          <a:noFill/>
          <a:ln w="9525">
            <a:noFill/>
            <a:miter lim="800000"/>
            <a:headEnd/>
            <a:tailEnd/>
          </a:ln>
        </p:spPr>
      </p:pic>
      <p:pic>
        <p:nvPicPr>
          <p:cNvPr id="10" name="Picture 9" descr="Do you know this man? British Transport Police are keen to trace the suspect"/>
          <p:cNvPicPr/>
          <p:nvPr/>
        </p:nvPicPr>
        <p:blipFill>
          <a:blip r:embed="rId6" cstate="email">
            <a:extLst>
              <a:ext uri="{28A0092B-C50C-407E-A947-70E740481C1C}">
                <a14:useLocalDpi xmlns:a14="http://schemas.microsoft.com/office/drawing/2010/main"/>
              </a:ext>
            </a:extLst>
          </a:blip>
          <a:srcRect/>
          <a:stretch>
            <a:fillRect/>
          </a:stretch>
        </p:blipFill>
        <p:spPr bwMode="auto">
          <a:xfrm>
            <a:off x="7624603" y="4739802"/>
            <a:ext cx="1551305" cy="2124000"/>
          </a:xfrm>
          <a:prstGeom prst="rect">
            <a:avLst/>
          </a:prstGeom>
          <a:noFill/>
          <a:ln>
            <a:noFill/>
          </a:ln>
        </p:spPr>
      </p:pic>
      <p:pic>
        <p:nvPicPr>
          <p:cNvPr id="11" name="Picture 10" descr="As the victim rolls onto the track, her friend grabs the attacker in a headlock in a bid to stop him escaping"/>
          <p:cNvPicPr/>
          <p:nvPr/>
        </p:nvPicPr>
        <p:blipFill>
          <a:blip r:embed="rId7" cstate="email">
            <a:extLst>
              <a:ext uri="{28A0092B-C50C-407E-A947-70E740481C1C}">
                <a14:useLocalDpi xmlns:a14="http://schemas.microsoft.com/office/drawing/2010/main"/>
              </a:ext>
            </a:extLst>
          </a:blip>
          <a:srcRect/>
          <a:stretch>
            <a:fillRect/>
          </a:stretch>
        </p:blipFill>
        <p:spPr bwMode="auto">
          <a:xfrm>
            <a:off x="5328669" y="4774815"/>
            <a:ext cx="2339675" cy="2088000"/>
          </a:xfrm>
          <a:prstGeom prst="rect">
            <a:avLst/>
          </a:prstGeom>
          <a:noFill/>
          <a:ln>
            <a:noFill/>
          </a:ln>
        </p:spPr>
      </p:pic>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0825" y="404813"/>
            <a:ext cx="8713788" cy="5976937"/>
          </a:xfrm>
        </p:spPr>
        <p:txBody>
          <a:bodyPr>
            <a:normAutofit/>
          </a:bodyPr>
          <a:lstStyle/>
          <a:p>
            <a:pPr algn="ctr" eaLnBrk="1" hangingPunct="1">
              <a:defRPr/>
            </a:pPr>
            <a:r>
              <a:rPr lang="en-CA" b="1" dirty="0" smtClean="0">
                <a:solidFill>
                  <a:srgbClr val="FF0000"/>
                </a:solidFill>
                <a:effectLst>
                  <a:outerShdw blurRad="38100" dist="38100" dir="2700000" algn="tl">
                    <a:srgbClr val="C0C0C0"/>
                  </a:outerShdw>
                </a:effectLst>
                <a:latin typeface="Arial" charset="0"/>
                <a:cs typeface="Arial" charset="0"/>
              </a:rPr>
              <a:t>SECURITY &amp; SURVEILLANCE</a:t>
            </a:r>
          </a:p>
          <a:p>
            <a:pPr algn="ctr" eaLnBrk="1" hangingPunct="1">
              <a:defRPr/>
            </a:pPr>
            <a:r>
              <a:rPr lang="en-GB" sz="1900" b="1" dirty="0" smtClean="0">
                <a:solidFill>
                  <a:srgbClr val="FF0000"/>
                </a:solidFill>
                <a:effectLst>
                  <a:outerShdw blurRad="38100" dist="38100" dir="2700000" algn="tl">
                    <a:srgbClr val="C0C0C0"/>
                  </a:outerShdw>
                </a:effectLst>
                <a:latin typeface="Arial" charset="0"/>
                <a:cs typeface="Arial" charset="0"/>
              </a:rPr>
              <a:t> BRITISH TRANSPORT POLICE, HOMELAND SECURITY APPLICATIONS</a:t>
            </a:r>
            <a:endParaRPr lang="en-CA" sz="1900" b="1" dirty="0" smtClean="0">
              <a:solidFill>
                <a:srgbClr val="FF0000"/>
              </a:solidFill>
              <a:effectLst>
                <a:outerShdw blurRad="38100" dist="38100" dir="2700000" algn="tl">
                  <a:srgbClr val="C0C0C0"/>
                </a:outerShdw>
              </a:effectLst>
              <a:latin typeface="Arial" charset="0"/>
              <a:cs typeface="Arial" charset="0"/>
            </a:endParaRPr>
          </a:p>
          <a:p>
            <a:pPr eaLnBrk="1" hangingPunct="1">
              <a:defRPr/>
            </a:pPr>
            <a:endParaRPr lang="en-CA" sz="900" dirty="0" smtClean="0">
              <a:solidFill>
                <a:srgbClr val="898989"/>
              </a:solidFill>
            </a:endParaRPr>
          </a:p>
          <a:p>
            <a:pPr algn="just" eaLnBrk="1" hangingPunct="1">
              <a:defRPr/>
            </a:pPr>
            <a:r>
              <a:rPr lang="en-GB" sz="1900" dirty="0" smtClean="0">
                <a:solidFill>
                  <a:srgbClr val="0033CC"/>
                </a:solidFill>
                <a:latin typeface="Arial" charset="0"/>
                <a:cs typeface="Arial" charset="0"/>
              </a:rPr>
              <a:t>Importantly, the </a:t>
            </a:r>
            <a:r>
              <a:rPr lang="en-GB" sz="1900" b="1" dirty="0" smtClean="0">
                <a:solidFill>
                  <a:srgbClr val="0033CC"/>
                </a:solidFill>
                <a:latin typeface="Arial" charset="0"/>
                <a:cs typeface="Arial" charset="0"/>
              </a:rPr>
              <a:t>OmniView</a:t>
            </a:r>
            <a:r>
              <a:rPr lang="en-GB" sz="1900" dirty="0" smtClean="0">
                <a:solidFill>
                  <a:srgbClr val="0033CC"/>
                </a:solidFill>
                <a:latin typeface="Arial" charset="0"/>
                <a:cs typeface="Arial" charset="0"/>
              </a:rPr>
              <a:t> forward facing HD quality CCTV System can be used by British Transport Police, Homeland Security, FBI, NTSB and other Government Agencies, to enhance Passenger Safety and Public Security in the UK and North America.</a:t>
            </a:r>
          </a:p>
          <a:p>
            <a:pPr algn="just" eaLnBrk="1" hangingPunct="1">
              <a:defRPr/>
            </a:pPr>
            <a:endParaRPr lang="en-GB" sz="900" dirty="0" smtClean="0">
              <a:solidFill>
                <a:srgbClr val="0033CC"/>
              </a:solidFill>
              <a:latin typeface="Arial" charset="0"/>
              <a:cs typeface="Arial" charset="0"/>
            </a:endParaRPr>
          </a:p>
          <a:p>
            <a:pPr algn="just" eaLnBrk="1" hangingPunct="1">
              <a:defRPr/>
            </a:pPr>
            <a:r>
              <a:rPr lang="en-GB" sz="1900" dirty="0" smtClean="0">
                <a:solidFill>
                  <a:srgbClr val="0033CC"/>
                </a:solidFill>
                <a:latin typeface="Arial" charset="0"/>
                <a:cs typeface="Arial" charset="0"/>
              </a:rPr>
              <a:t>It can be used an as Anti-Terrorist tool to combat potential threats to Rail Transportation Systems. </a:t>
            </a:r>
          </a:p>
          <a:p>
            <a:pPr algn="just" eaLnBrk="1" hangingPunct="1">
              <a:defRPr/>
            </a:pPr>
            <a:endParaRPr lang="en-GB" sz="800" dirty="0" smtClean="0">
              <a:solidFill>
                <a:srgbClr val="0033CC"/>
              </a:solidFill>
              <a:latin typeface="Arial" charset="0"/>
              <a:cs typeface="Arial" charset="0"/>
            </a:endParaRPr>
          </a:p>
          <a:p>
            <a:pPr algn="just" eaLnBrk="1" hangingPunct="1">
              <a:defRPr/>
            </a:pPr>
            <a:r>
              <a:rPr lang="en-GB" sz="1900" dirty="0" smtClean="0">
                <a:solidFill>
                  <a:srgbClr val="0033CC"/>
                </a:solidFill>
                <a:latin typeface="Arial" charset="0"/>
                <a:cs typeface="Arial" charset="0"/>
              </a:rPr>
              <a:t>The facial recognition capability would enable identification of known vandals or persons of interest on an agency watch list.</a:t>
            </a:r>
            <a:endParaRPr lang="en-CA" sz="1900" dirty="0" smtClean="0">
              <a:solidFill>
                <a:srgbClr val="0033CC"/>
              </a:solidFill>
              <a:latin typeface="Arial" charset="0"/>
              <a:cs typeface="Arial" charset="0"/>
            </a:endParaRPr>
          </a:p>
          <a:p>
            <a:pPr algn="just" eaLnBrk="1" hangingPunct="1">
              <a:defRPr/>
            </a:pPr>
            <a:endParaRPr lang="en-CA" sz="800" dirty="0" smtClean="0">
              <a:solidFill>
                <a:srgbClr val="0033CC"/>
              </a:solidFill>
              <a:latin typeface="Arial" charset="0"/>
              <a:cs typeface="Arial" charset="0"/>
            </a:endParaRPr>
          </a:p>
          <a:p>
            <a:pPr algn="just" eaLnBrk="1" hangingPunct="1">
              <a:defRPr/>
            </a:pPr>
            <a:r>
              <a:rPr lang="en-GB" sz="1900" dirty="0" smtClean="0">
                <a:solidFill>
                  <a:srgbClr val="0033CC"/>
                </a:solidFill>
                <a:latin typeface="Arial" charset="0"/>
                <a:cs typeface="Arial" charset="0"/>
              </a:rPr>
              <a:t>The </a:t>
            </a:r>
            <a:r>
              <a:rPr lang="en-GB" sz="1900" b="1" dirty="0" smtClean="0">
                <a:solidFill>
                  <a:srgbClr val="0033CC"/>
                </a:solidFill>
                <a:latin typeface="Arial" charset="0"/>
                <a:cs typeface="Arial" charset="0"/>
              </a:rPr>
              <a:t>Omniview </a:t>
            </a:r>
            <a:r>
              <a:rPr lang="en-GB" sz="1900" dirty="0" smtClean="0">
                <a:solidFill>
                  <a:srgbClr val="0033CC"/>
                </a:solidFill>
                <a:latin typeface="Arial" charset="0"/>
                <a:cs typeface="Arial" charset="0"/>
              </a:rPr>
              <a:t>CCTV System has been developed in co-operation with a leading UK Train Operating Company (TOC) to identify incidents and accidents occurring within the path of the vehicle, the system records in real time the events witnessed by the driver.</a:t>
            </a:r>
            <a:endParaRPr lang="en-CA" sz="1900" dirty="0" smtClean="0">
              <a:solidFill>
                <a:srgbClr val="0033CC"/>
              </a:solidFill>
              <a:latin typeface="Arial" charset="0"/>
              <a:cs typeface="Arial" charset="0"/>
            </a:endParaRPr>
          </a:p>
          <a:p>
            <a:pPr algn="just" eaLnBrk="1" hangingPunct="1">
              <a:defRPr/>
            </a:pPr>
            <a:r>
              <a:rPr lang="en-GB" sz="1900" dirty="0" smtClean="0">
                <a:solidFill>
                  <a:srgbClr val="0033CC"/>
                </a:solidFill>
              </a:rPr>
              <a:t> </a:t>
            </a:r>
            <a:endParaRPr lang="en-CA" sz="1900" dirty="0" smtClean="0">
              <a:solidFill>
                <a:srgbClr val="0033CC"/>
              </a:solidFill>
            </a:endParaRPr>
          </a:p>
          <a:p>
            <a:pPr eaLnBrk="1" hangingPunct="1">
              <a:defRPr/>
            </a:pPr>
            <a:endParaRPr lang="en-CA" dirty="0" smtClean="0">
              <a:solidFill>
                <a:srgbClr val="898989"/>
              </a:solidFill>
            </a:endParaRPr>
          </a:p>
        </p:txBody>
      </p:sp>
      <p:pic>
        <p:nvPicPr>
          <p:cNvPr id="4" name="Picture 4"/>
          <p:cNvPicPr>
            <a:picLocks noChangeAspect="1" noChangeArrowheads="1"/>
          </p:cNvPicPr>
          <p:nvPr/>
        </p:nvPicPr>
        <p:blipFill>
          <a:blip r:embed="rId2"/>
          <a:srcRect/>
          <a:stretch>
            <a:fillRect/>
          </a:stretch>
        </p:blipFill>
        <p:spPr bwMode="auto">
          <a:xfrm>
            <a:off x="0" y="39688"/>
            <a:ext cx="698500" cy="360362"/>
          </a:xfrm>
          <a:prstGeom prst="rect">
            <a:avLst/>
          </a:prstGeom>
          <a:noFill/>
          <a:ln w="9525">
            <a:noFill/>
            <a:miter lim="800000"/>
            <a:headEnd/>
            <a:tailEnd/>
          </a:ln>
        </p:spPr>
      </p:pic>
      <p:pic>
        <p:nvPicPr>
          <p:cNvPr id="5" name="Picture 4"/>
          <p:cNvPicPr>
            <a:picLocks noChangeAspect="1" noChangeArrowheads="1"/>
          </p:cNvPicPr>
          <p:nvPr/>
        </p:nvPicPr>
        <p:blipFill>
          <a:blip r:embed="rId2"/>
          <a:srcRect/>
          <a:stretch>
            <a:fillRect/>
          </a:stretch>
        </p:blipFill>
        <p:spPr bwMode="auto">
          <a:xfrm>
            <a:off x="8100392" y="39688"/>
            <a:ext cx="698500" cy="360362"/>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036496" cy="5688632"/>
          </a:xfrm>
        </p:spPr>
        <p:txBody>
          <a:bodyPr/>
          <a:lstStyle/>
          <a:p>
            <a:r>
              <a:rPr lang="en-CA" sz="1700" dirty="0">
                <a:solidFill>
                  <a:srgbClr val="FF0000"/>
                </a:solidFill>
              </a:rPr>
              <a:t>Suicides in the UK Rail Industry have increased and the cost of delays is reported</a:t>
            </a:r>
            <a:r>
              <a:rPr lang="en-CA" sz="1700" dirty="0" smtClean="0">
                <a:solidFill>
                  <a:srgbClr val="FF0000"/>
                </a:solidFill>
              </a:rPr>
              <a:t/>
            </a:r>
            <a:br>
              <a:rPr lang="en-CA" sz="1700" dirty="0" smtClean="0">
                <a:solidFill>
                  <a:srgbClr val="FF0000"/>
                </a:solidFill>
              </a:rPr>
            </a:br>
            <a:r>
              <a:rPr lang="en-CA" sz="1700" dirty="0" smtClean="0">
                <a:solidFill>
                  <a:srgbClr val="FF0000"/>
                </a:solidFill>
              </a:rPr>
              <a:t>to </a:t>
            </a:r>
            <a:r>
              <a:rPr lang="en-CA" sz="1700" dirty="0">
                <a:solidFill>
                  <a:srgbClr val="FF0000"/>
                </a:solidFill>
              </a:rPr>
              <a:t>be approaching those caused by Copper Cable </a:t>
            </a:r>
            <a:r>
              <a:rPr lang="en-CA" sz="1700" dirty="0" smtClean="0">
                <a:solidFill>
                  <a:srgbClr val="FF0000"/>
                </a:solidFill>
              </a:rPr>
              <a:t>Theft</a:t>
            </a:r>
            <a:r>
              <a:rPr lang="en-CA" sz="1700" dirty="0">
                <a:solidFill>
                  <a:srgbClr val="FF0000"/>
                </a:solidFill>
              </a:rPr>
              <a:t> </a:t>
            </a:r>
            <a:r>
              <a:rPr lang="en-CA" sz="1700" dirty="0" smtClean="0">
                <a:solidFill>
                  <a:srgbClr val="FF0000"/>
                </a:solidFill>
              </a:rPr>
              <a:t>WHICH IS </a:t>
            </a:r>
            <a:r>
              <a:rPr lang="en-GB" sz="1700" dirty="0">
                <a:solidFill>
                  <a:srgbClr val="FF0000"/>
                </a:solidFill>
                <a:effectLst>
                  <a:outerShdw blurRad="38100" dist="38100" dir="2700000" algn="tl">
                    <a:srgbClr val="C0C0C0"/>
                  </a:outerShdw>
                </a:effectLst>
                <a:cs typeface="Arial" charset="0"/>
              </a:rPr>
              <a:t>£43M over 3 </a:t>
            </a:r>
            <a:r>
              <a:rPr lang="en-GB" sz="1700" dirty="0" smtClean="0">
                <a:solidFill>
                  <a:srgbClr val="FF0000"/>
                </a:solidFill>
                <a:effectLst>
                  <a:outerShdw blurRad="38100" dist="38100" dir="2700000" algn="tl">
                    <a:srgbClr val="C0C0C0"/>
                  </a:outerShdw>
                </a:effectLst>
                <a:cs typeface="Arial" charset="0"/>
              </a:rPr>
              <a:t>years</a:t>
            </a:r>
            <a:br>
              <a:rPr lang="en-GB" sz="1700" dirty="0" smtClean="0">
                <a:solidFill>
                  <a:srgbClr val="FF0000"/>
                </a:solidFill>
                <a:effectLst>
                  <a:outerShdw blurRad="38100" dist="38100" dir="2700000" algn="tl">
                    <a:srgbClr val="C0C0C0"/>
                  </a:outerShdw>
                </a:effectLst>
                <a:cs typeface="Arial" charset="0"/>
              </a:rPr>
            </a:br>
            <a:r>
              <a:rPr lang="en-GB" sz="1600" dirty="0">
                <a:effectLst>
                  <a:outerShdw blurRad="38100" dist="38100" dir="2700000" algn="tl">
                    <a:srgbClr val="C0C0C0"/>
                  </a:outerShdw>
                </a:effectLst>
                <a:cs typeface="Arial" charset="0"/>
              </a:rPr>
              <a:t/>
            </a:r>
            <a:br>
              <a:rPr lang="en-GB" sz="1600" dirty="0">
                <a:effectLst>
                  <a:outerShdw blurRad="38100" dist="38100" dir="2700000" algn="tl">
                    <a:srgbClr val="C0C0C0"/>
                  </a:outerShdw>
                </a:effectLst>
                <a:cs typeface="Arial" charset="0"/>
              </a:rPr>
            </a:br>
            <a:r>
              <a:rPr lang="en-CA" sz="1400" dirty="0"/>
              <a:t>Suicides.    </a:t>
            </a:r>
            <a:r>
              <a:rPr lang="en-CA" sz="1400" dirty="0" smtClean="0"/>
              <a:t>(A PERSON JUMPS ONTO THE TRACKS – 260  LAST YEAR) </a:t>
            </a:r>
            <a:r>
              <a:rPr lang="en-CA" sz="1400" dirty="0"/>
              <a:t/>
            </a:r>
            <a:br>
              <a:rPr lang="en-CA" sz="1400" dirty="0"/>
            </a:br>
            <a:r>
              <a:rPr lang="en-CA" sz="1400" dirty="0" smtClean="0"/>
              <a:t>Accident.  (A Person </a:t>
            </a:r>
            <a:r>
              <a:rPr lang="en-CA" sz="1400" dirty="0"/>
              <a:t>“fell” onto the tracks)</a:t>
            </a:r>
            <a:br>
              <a:rPr lang="en-CA" sz="1400" dirty="0"/>
            </a:br>
            <a:r>
              <a:rPr lang="en-CA" sz="1400" dirty="0" smtClean="0"/>
              <a:t>Assault </a:t>
            </a:r>
            <a:r>
              <a:rPr lang="en-CA" sz="1400" dirty="0"/>
              <a:t>/ Attempted murder. </a:t>
            </a:r>
            <a:r>
              <a:rPr lang="en-CA" sz="1400" dirty="0" smtClean="0"/>
              <a:t>(A Person </a:t>
            </a:r>
            <a:r>
              <a:rPr lang="en-CA" sz="1400" dirty="0"/>
              <a:t>was pushed onto tracks but survived)</a:t>
            </a:r>
            <a:br>
              <a:rPr lang="en-CA" sz="1400" dirty="0"/>
            </a:br>
            <a:r>
              <a:rPr lang="en-CA" sz="1400" dirty="0"/>
              <a:t>Murder. </a:t>
            </a:r>
            <a:r>
              <a:rPr lang="en-CA" sz="1400" dirty="0" smtClean="0"/>
              <a:t>(A Person </a:t>
            </a:r>
            <a:r>
              <a:rPr lang="en-CA" sz="1400" dirty="0"/>
              <a:t>was intentionally pushed onto the tracks and was killed</a:t>
            </a:r>
            <a:r>
              <a:rPr lang="en-CA" sz="1400" dirty="0" smtClean="0">
                <a:solidFill>
                  <a:srgbClr val="FF0000"/>
                </a:solidFill>
              </a:rPr>
              <a:t>) (AS IN 2 recent cases on THE new York subway)</a:t>
            </a:r>
            <a:r>
              <a:rPr lang="en-CA" sz="1400" dirty="0"/>
              <a:t/>
            </a:r>
            <a:br>
              <a:rPr lang="en-CA" sz="1400" dirty="0"/>
            </a:br>
            <a:r>
              <a:rPr lang="en-CA" sz="1400" dirty="0"/>
              <a:t/>
            </a:r>
            <a:br>
              <a:rPr lang="en-CA" sz="1400" dirty="0"/>
            </a:br>
            <a:r>
              <a:rPr lang="en-CA" sz="1400" dirty="0"/>
              <a:t>THE ABOVE incidents that occur on station platforms may not be captured clearly by current CCTV cameras, due to their location. </a:t>
            </a:r>
            <a:r>
              <a:rPr lang="en-CA" sz="1400" dirty="0">
                <a:solidFill>
                  <a:srgbClr val="FF0000"/>
                </a:solidFill>
              </a:rPr>
              <a:t>THEREFORE, THE LOCATION MAY BE TREATED AS A CRIME SCENE CAUSING LONG DELAYS SIGNIFICANTLY INCREASING COSTS.</a:t>
            </a:r>
            <a:r>
              <a:rPr lang="en-CA" sz="1400" dirty="0"/>
              <a:t/>
            </a:r>
            <a:br>
              <a:rPr lang="en-CA" sz="1400" dirty="0"/>
            </a:br>
            <a:r>
              <a:rPr lang="en-CA" sz="1800" dirty="0"/>
              <a:t/>
            </a:r>
            <a:br>
              <a:rPr lang="en-CA" sz="1800" dirty="0"/>
            </a:br>
            <a:r>
              <a:rPr lang="en-CA" sz="1500" dirty="0"/>
              <a:t>Although Train drivers are professional and well trained, they are not prepared for the psychological aftermath of a suicide jumper or any other </a:t>
            </a:r>
            <a:r>
              <a:rPr lang="en-CA" sz="1500" dirty="0" smtClean="0"/>
              <a:t>fatal incidents</a:t>
            </a:r>
            <a:r>
              <a:rPr lang="en-CA" sz="1800" dirty="0"/>
              <a:t/>
            </a:r>
            <a:br>
              <a:rPr lang="en-CA" sz="1800" dirty="0"/>
            </a:br>
            <a:r>
              <a:rPr lang="en-CA" sz="1800" dirty="0" smtClean="0"/>
              <a:t/>
            </a:r>
            <a:br>
              <a:rPr lang="en-CA" sz="1800" dirty="0" smtClean="0"/>
            </a:br>
            <a:r>
              <a:rPr lang="en-CA" sz="1500" dirty="0"/>
              <a:t>In some cases drivers are required to attend a coroner's inquest. They can be questioned by the deceased's relatives at length, and made to relive details of the fatality in graphic detail</a:t>
            </a:r>
            <a:r>
              <a:rPr lang="en-CA" sz="1600" dirty="0"/>
              <a:t>.</a:t>
            </a:r>
            <a:r>
              <a:rPr lang="en-CA" sz="1800" dirty="0"/>
              <a:t/>
            </a:r>
            <a:br>
              <a:rPr lang="en-CA" sz="1800" dirty="0"/>
            </a:br>
            <a:r>
              <a:rPr lang="en-CA" sz="1800" dirty="0"/>
              <a:t/>
            </a:r>
            <a:br>
              <a:rPr lang="en-CA" sz="1800" dirty="0"/>
            </a:br>
            <a:r>
              <a:rPr lang="en-CA" sz="1400" dirty="0" smtClean="0">
                <a:solidFill>
                  <a:srgbClr val="0033CC"/>
                </a:solidFill>
              </a:rPr>
              <a:t>the </a:t>
            </a:r>
            <a:r>
              <a:rPr lang="en-CA" sz="1400" dirty="0">
                <a:solidFill>
                  <a:srgbClr val="0033CC"/>
                </a:solidFill>
              </a:rPr>
              <a:t>video from </a:t>
            </a:r>
            <a:r>
              <a:rPr lang="en-CA" sz="1400" dirty="0" smtClean="0">
                <a:solidFill>
                  <a:srgbClr val="0033CC"/>
                </a:solidFill>
              </a:rPr>
              <a:t>THE HD FFCCTV </a:t>
            </a:r>
            <a:r>
              <a:rPr lang="en-CA" sz="1400" dirty="0" smtClean="0">
                <a:solidFill>
                  <a:srgbClr val="FF0000"/>
                </a:solidFill>
              </a:rPr>
              <a:t>C</a:t>
            </a:r>
            <a:r>
              <a:rPr lang="en-CA" sz="1400" dirty="0" smtClean="0">
                <a:solidFill>
                  <a:srgbClr val="00B0F0"/>
                </a:solidFill>
              </a:rPr>
              <a:t>O</a:t>
            </a:r>
            <a:r>
              <a:rPr lang="en-CA" sz="1400" dirty="0" smtClean="0">
                <a:solidFill>
                  <a:srgbClr val="0070C0"/>
                </a:solidFill>
              </a:rPr>
              <a:t>L</a:t>
            </a:r>
            <a:r>
              <a:rPr lang="en-CA" sz="1400" dirty="0" smtClean="0">
                <a:solidFill>
                  <a:srgbClr val="33CC33"/>
                </a:solidFill>
              </a:rPr>
              <a:t>O</a:t>
            </a:r>
            <a:r>
              <a:rPr lang="en-CA" sz="1400" dirty="0" smtClean="0">
                <a:solidFill>
                  <a:srgbClr val="00FF00"/>
                </a:solidFill>
              </a:rPr>
              <a:t>U</a:t>
            </a:r>
            <a:r>
              <a:rPr lang="en-CA" sz="1400" dirty="0" smtClean="0">
                <a:solidFill>
                  <a:srgbClr val="FF0066"/>
                </a:solidFill>
              </a:rPr>
              <a:t>R</a:t>
            </a:r>
            <a:r>
              <a:rPr lang="en-CA" sz="1400" dirty="0" smtClean="0"/>
              <a:t> </a:t>
            </a:r>
            <a:r>
              <a:rPr lang="en-CA" sz="1400" dirty="0" smtClean="0">
                <a:solidFill>
                  <a:srgbClr val="0033CC"/>
                </a:solidFill>
              </a:rPr>
              <a:t>NIGHT VISION </a:t>
            </a:r>
            <a:r>
              <a:rPr lang="en-CA" sz="1400" dirty="0">
                <a:solidFill>
                  <a:srgbClr val="0033CC"/>
                </a:solidFill>
              </a:rPr>
              <a:t>camera in the drivers cab would give a “drivers eye view” and provide immediate “quality evidence” </a:t>
            </a:r>
            <a:r>
              <a:rPr lang="en-CA" sz="1400" dirty="0" smtClean="0">
                <a:solidFill>
                  <a:srgbClr val="0033CC"/>
                </a:solidFill>
              </a:rPr>
              <a:t>FOR BRITISH TRANSPORT POLICE TO DETERMINE IF THE INCIDENT IS A CRIME SCENE OR NOT.  This evidence may also reduce the need for the driver to attend a coroners inquest and assist in their recovery and return to work</a:t>
            </a:r>
            <a:br>
              <a:rPr lang="en-CA" sz="1400" dirty="0" smtClean="0">
                <a:solidFill>
                  <a:srgbClr val="0033CC"/>
                </a:solidFill>
              </a:rPr>
            </a:br>
            <a:r>
              <a:rPr lang="en-CA" sz="1400" dirty="0"/>
              <a:t/>
            </a:r>
            <a:br>
              <a:rPr lang="en-CA" sz="1400" dirty="0"/>
            </a:br>
            <a:r>
              <a:rPr lang="en-CA" sz="1200" dirty="0"/>
              <a:t> </a:t>
            </a:r>
            <a:br>
              <a:rPr lang="en-CA" sz="1200" dirty="0"/>
            </a:br>
            <a:endParaRPr lang="en-CA" sz="1200" dirty="0"/>
          </a:p>
        </p:txBody>
      </p:sp>
      <p:sp>
        <p:nvSpPr>
          <p:cNvPr id="3" name="Text Placeholder 2"/>
          <p:cNvSpPr>
            <a:spLocks noGrp="1"/>
          </p:cNvSpPr>
          <p:nvPr>
            <p:ph type="body" idx="1"/>
          </p:nvPr>
        </p:nvSpPr>
        <p:spPr>
          <a:xfrm>
            <a:off x="0" y="1"/>
            <a:ext cx="9144000" cy="1196751"/>
          </a:xfrm>
        </p:spPr>
        <p:txBody>
          <a:bodyPr/>
          <a:lstStyle/>
          <a:p>
            <a:pPr algn="ctr" eaLnBrk="1" hangingPunct="1">
              <a:lnSpc>
                <a:spcPct val="80000"/>
              </a:lnSpc>
              <a:defRPr/>
            </a:pPr>
            <a:r>
              <a:rPr lang="en-CA" sz="2400" b="1" dirty="0">
                <a:solidFill>
                  <a:srgbClr val="FF0000"/>
                </a:solidFill>
              </a:rPr>
              <a:t>Reducing Delays and Costs Related to</a:t>
            </a:r>
          </a:p>
          <a:p>
            <a:pPr algn="ctr" eaLnBrk="1" hangingPunct="1">
              <a:lnSpc>
                <a:spcPct val="80000"/>
              </a:lnSpc>
              <a:defRPr/>
            </a:pPr>
            <a:r>
              <a:rPr lang="en-CA" sz="2400" b="1" dirty="0">
                <a:solidFill>
                  <a:srgbClr val="FF0000"/>
                </a:solidFill>
              </a:rPr>
              <a:t> Suicide – Assault – Attempted </a:t>
            </a:r>
            <a:r>
              <a:rPr lang="en-CA" sz="2400" b="1" dirty="0" smtClean="0">
                <a:solidFill>
                  <a:srgbClr val="FF0000"/>
                </a:solidFill>
              </a:rPr>
              <a:t>Murder - Murder</a:t>
            </a:r>
            <a:r>
              <a:rPr lang="en-GB" sz="2400" b="1" dirty="0" smtClean="0">
                <a:solidFill>
                  <a:srgbClr val="FF0000"/>
                </a:solidFill>
              </a:rPr>
              <a:t> </a:t>
            </a:r>
            <a:endParaRPr lang="en-CA" sz="2400" b="1" dirty="0">
              <a:solidFill>
                <a:srgbClr val="FF0000"/>
              </a:solidFill>
            </a:endParaRPr>
          </a:p>
          <a:p>
            <a:endParaRPr lang="en-CA" sz="2400" dirty="0"/>
          </a:p>
        </p:txBody>
      </p:sp>
      <p:pic>
        <p:nvPicPr>
          <p:cNvPr id="4" name="Picture 4"/>
          <p:cNvPicPr>
            <a:picLocks noChangeAspect="1" noChangeArrowheads="1"/>
          </p:cNvPicPr>
          <p:nvPr/>
        </p:nvPicPr>
        <p:blipFill>
          <a:blip r:embed="rId2"/>
          <a:srcRect/>
          <a:stretch>
            <a:fillRect/>
          </a:stretch>
        </p:blipFill>
        <p:spPr bwMode="auto">
          <a:xfrm>
            <a:off x="0" y="39688"/>
            <a:ext cx="698500" cy="360362"/>
          </a:xfrm>
          <a:prstGeom prst="rect">
            <a:avLst/>
          </a:prstGeom>
          <a:noFill/>
          <a:ln w="9525">
            <a:noFill/>
            <a:miter lim="800000"/>
            <a:headEnd/>
            <a:tailEnd/>
          </a:ln>
        </p:spPr>
      </p:pic>
      <p:pic>
        <p:nvPicPr>
          <p:cNvPr id="5" name="Picture 4"/>
          <p:cNvPicPr>
            <a:picLocks noChangeAspect="1" noChangeArrowheads="1"/>
          </p:cNvPicPr>
          <p:nvPr/>
        </p:nvPicPr>
        <p:blipFill>
          <a:blip r:embed="rId2"/>
          <a:srcRect/>
          <a:stretch>
            <a:fillRect/>
          </a:stretch>
        </p:blipFill>
        <p:spPr bwMode="auto">
          <a:xfrm>
            <a:off x="8172400" y="79448"/>
            <a:ext cx="698500" cy="360362"/>
          </a:xfrm>
          <a:prstGeom prst="rect">
            <a:avLst/>
          </a:prstGeom>
          <a:noFill/>
          <a:ln w="9525">
            <a:noFill/>
            <a:miter lim="800000"/>
            <a:headEnd/>
            <a:tailEnd/>
          </a:ln>
        </p:spPr>
      </p:pic>
    </p:spTree>
    <p:extLst>
      <p:ext uri="{BB962C8B-B14F-4D97-AF65-F5344CB8AC3E}">
        <p14:creationId xmlns:p14="http://schemas.microsoft.com/office/powerpoint/2010/main" val="1185624210"/>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0825" y="404813"/>
            <a:ext cx="8713788" cy="5976937"/>
          </a:xfrm>
        </p:spPr>
        <p:txBody>
          <a:bodyPr>
            <a:normAutofit fontScale="40000" lnSpcReduction="20000"/>
          </a:bodyPr>
          <a:lstStyle/>
          <a:p>
            <a:pPr algn="ctr" eaLnBrk="1" hangingPunct="1">
              <a:defRPr/>
            </a:pPr>
            <a:r>
              <a:rPr lang="en-GB" sz="6000" b="1" dirty="0" smtClean="0">
                <a:solidFill>
                  <a:srgbClr val="FF0000"/>
                </a:solidFill>
                <a:effectLst>
                  <a:outerShdw blurRad="38100" dist="38100" dir="2700000" algn="tl">
                    <a:srgbClr val="C0C0C0"/>
                  </a:outerShdw>
                </a:effectLst>
                <a:latin typeface="Arial" charset="0"/>
                <a:cs typeface="Arial" charset="0"/>
              </a:rPr>
              <a:t>COPPER </a:t>
            </a:r>
            <a:r>
              <a:rPr lang="en-GB" sz="6000" b="1" dirty="0">
                <a:solidFill>
                  <a:srgbClr val="FF0000"/>
                </a:solidFill>
                <a:effectLst>
                  <a:outerShdw blurRad="38100" dist="38100" dir="2700000" algn="tl">
                    <a:srgbClr val="C0C0C0"/>
                  </a:outerShdw>
                </a:effectLst>
                <a:latin typeface="Arial" charset="0"/>
                <a:cs typeface="Arial" charset="0"/>
              </a:rPr>
              <a:t>CABLE </a:t>
            </a:r>
            <a:r>
              <a:rPr lang="en-GB" sz="6000" b="1" dirty="0" smtClean="0">
                <a:solidFill>
                  <a:srgbClr val="FF0000"/>
                </a:solidFill>
                <a:effectLst>
                  <a:outerShdw blurRad="38100" dist="38100" dir="2700000" algn="tl">
                    <a:srgbClr val="C0C0C0"/>
                  </a:outerShdw>
                </a:effectLst>
                <a:latin typeface="Arial" charset="0"/>
                <a:cs typeface="Arial" charset="0"/>
              </a:rPr>
              <a:t>THEFT £43M IN THE UK RAIL INDUSTRY </a:t>
            </a:r>
            <a:endParaRPr lang="en-CA" sz="6000" b="1" dirty="0" smtClean="0">
              <a:solidFill>
                <a:srgbClr val="FF0000"/>
              </a:solidFill>
              <a:effectLst>
                <a:outerShdw blurRad="38100" dist="38100" dir="2700000" algn="tl">
                  <a:srgbClr val="C0C0C0"/>
                </a:outerShdw>
              </a:effectLst>
              <a:latin typeface="Arial" charset="0"/>
              <a:cs typeface="Arial" charset="0"/>
            </a:endParaRPr>
          </a:p>
          <a:p>
            <a:pPr algn="ctr" eaLnBrk="1" hangingPunct="1">
              <a:defRPr/>
            </a:pPr>
            <a:r>
              <a:rPr lang="en-GB" b="1" dirty="0" smtClean="0">
                <a:solidFill>
                  <a:srgbClr val="FF0000"/>
                </a:solidFill>
                <a:effectLst>
                  <a:outerShdw blurRad="38100" dist="38100" dir="2700000" algn="tl">
                    <a:srgbClr val="C0C0C0"/>
                  </a:outerShdw>
                </a:effectLst>
                <a:latin typeface="Arial" charset="0"/>
                <a:cs typeface="Arial" charset="0"/>
              </a:rPr>
              <a:t> </a:t>
            </a:r>
            <a:endParaRPr lang="en-CA" sz="1900" b="1" dirty="0" smtClean="0">
              <a:solidFill>
                <a:srgbClr val="FF0000"/>
              </a:solidFill>
              <a:effectLst>
                <a:outerShdw blurRad="38100" dist="38100" dir="2700000" algn="tl">
                  <a:srgbClr val="C0C0C0"/>
                </a:outerShdw>
              </a:effectLst>
              <a:latin typeface="Arial" charset="0"/>
              <a:cs typeface="Arial" charset="0"/>
            </a:endParaRPr>
          </a:p>
          <a:p>
            <a:pPr eaLnBrk="1" hangingPunct="1">
              <a:defRPr/>
            </a:pPr>
            <a:endParaRPr lang="en-CA" sz="900" dirty="0" smtClean="0">
              <a:solidFill>
                <a:srgbClr val="898989"/>
              </a:solidFill>
            </a:endParaRPr>
          </a:p>
          <a:p>
            <a:pPr algn="just" eaLnBrk="1" hangingPunct="1">
              <a:defRPr/>
            </a:pPr>
            <a:r>
              <a:rPr lang="en-GB" sz="2900" b="1" dirty="0" smtClean="0">
                <a:solidFill>
                  <a:srgbClr val="FF0000"/>
                </a:solidFill>
                <a:latin typeface="Arial" charset="0"/>
                <a:cs typeface="Arial" charset="0"/>
              </a:rPr>
              <a:t>THE PROBLEM</a:t>
            </a:r>
            <a:r>
              <a:rPr lang="en-GB" sz="1400" b="1" dirty="0" smtClean="0">
                <a:solidFill>
                  <a:srgbClr val="0033CC"/>
                </a:solidFill>
                <a:latin typeface="Arial" charset="0"/>
                <a:cs typeface="Arial" charset="0"/>
              </a:rPr>
              <a:t>:</a:t>
            </a:r>
          </a:p>
          <a:p>
            <a:pPr algn="just" eaLnBrk="1" hangingPunct="1">
              <a:defRPr/>
            </a:pPr>
            <a:endParaRPr lang="en-GB" sz="1400" b="1" dirty="0" smtClean="0">
              <a:solidFill>
                <a:srgbClr val="0033CC"/>
              </a:solidFill>
              <a:latin typeface="Arial" charset="0"/>
              <a:cs typeface="Arial" charset="0"/>
            </a:endParaRPr>
          </a:p>
          <a:p>
            <a:pPr algn="just" eaLnBrk="1" hangingPunct="1">
              <a:defRPr/>
            </a:pPr>
            <a:endParaRPr lang="en-CA" sz="1400" b="1" dirty="0" smtClean="0">
              <a:solidFill>
                <a:srgbClr val="0033CC"/>
              </a:solidFill>
              <a:latin typeface="Arial" charset="0"/>
              <a:cs typeface="Arial" charset="0"/>
            </a:endParaRPr>
          </a:p>
          <a:p>
            <a:pPr algn="just" eaLnBrk="1" hangingPunct="1">
              <a:defRPr/>
            </a:pPr>
            <a:endParaRPr lang="en-CA" sz="2900" dirty="0" smtClean="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smtClean="0">
                <a:solidFill>
                  <a:srgbClr val="0033CC"/>
                </a:solidFill>
                <a:latin typeface="Arial" charset="0"/>
                <a:cs typeface="Arial" charset="0"/>
              </a:rPr>
              <a:t>According </a:t>
            </a:r>
            <a:r>
              <a:rPr lang="en-CA" sz="2900" dirty="0">
                <a:solidFill>
                  <a:srgbClr val="0033CC"/>
                </a:solidFill>
                <a:latin typeface="Arial" charset="0"/>
                <a:cs typeface="Arial" charset="0"/>
              </a:rPr>
              <a:t>to the British Transport Police </a:t>
            </a:r>
            <a:r>
              <a:rPr lang="en-CA" sz="2900" dirty="0" smtClean="0">
                <a:solidFill>
                  <a:srgbClr val="0033CC"/>
                </a:solidFill>
                <a:latin typeface="Arial" charset="0"/>
                <a:cs typeface="Arial" charset="0"/>
              </a:rPr>
              <a:t>in </a:t>
            </a:r>
            <a:r>
              <a:rPr lang="en-CA" sz="2900" dirty="0">
                <a:solidFill>
                  <a:srgbClr val="0033CC"/>
                </a:solidFill>
                <a:latin typeface="Arial" charset="0"/>
                <a:cs typeface="Arial" charset="0"/>
              </a:rPr>
              <a:t>the last 3</a:t>
            </a:r>
            <a:r>
              <a:rPr lang="en-CA" sz="2900" dirty="0" smtClean="0">
                <a:solidFill>
                  <a:srgbClr val="0033CC"/>
                </a:solidFill>
                <a:latin typeface="Arial" charset="0"/>
                <a:cs typeface="Arial" charset="0"/>
              </a:rPr>
              <a:t> </a:t>
            </a:r>
            <a:r>
              <a:rPr lang="en-CA" sz="2900" dirty="0">
                <a:solidFill>
                  <a:srgbClr val="0033CC"/>
                </a:solidFill>
                <a:latin typeface="Arial" charset="0"/>
                <a:cs typeface="Arial" charset="0"/>
              </a:rPr>
              <a:t>years, cable theft has cost the rail industry £43million, delaying trains for a total of more than 16,000 </a:t>
            </a:r>
            <a:r>
              <a:rPr lang="en-CA" sz="2900" dirty="0" smtClean="0">
                <a:solidFill>
                  <a:srgbClr val="0033CC"/>
                </a:solidFill>
                <a:latin typeface="Arial" charset="0"/>
                <a:cs typeface="Arial" charset="0"/>
              </a:rPr>
              <a:t>hours.</a:t>
            </a:r>
          </a:p>
          <a:p>
            <a:pPr marL="457200" indent="-457200" algn="just" eaLnBrk="1" hangingPunct="1">
              <a:buFont typeface="Arial" pitchFamily="34" charset="0"/>
              <a:buChar char="•"/>
              <a:defRPr/>
            </a:pPr>
            <a:endParaRPr lang="en-CA" sz="2900" dirty="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smtClean="0">
                <a:solidFill>
                  <a:srgbClr val="0033CC"/>
                </a:solidFill>
                <a:latin typeface="Arial" charset="0"/>
                <a:cs typeface="Arial" charset="0"/>
              </a:rPr>
              <a:t>In </a:t>
            </a:r>
            <a:r>
              <a:rPr lang="en-CA" sz="2900" dirty="0">
                <a:solidFill>
                  <a:srgbClr val="0033CC"/>
                </a:solidFill>
                <a:latin typeface="Arial" charset="0"/>
                <a:cs typeface="Arial" charset="0"/>
              </a:rPr>
              <a:t>June cable thieves disabled the signalling system near Woking in Surrey, causing massive disruption for around 80,000 passengers in the evening rush </a:t>
            </a:r>
            <a:r>
              <a:rPr lang="en-CA" sz="2900" dirty="0" smtClean="0">
                <a:solidFill>
                  <a:srgbClr val="0033CC"/>
                </a:solidFill>
                <a:latin typeface="Arial" charset="0"/>
                <a:cs typeface="Arial" charset="0"/>
              </a:rPr>
              <a:t>hour</a:t>
            </a:r>
            <a:r>
              <a:rPr lang="en-CA" sz="2900" dirty="0">
                <a:solidFill>
                  <a:srgbClr val="0033CC"/>
                </a:solidFill>
                <a:latin typeface="Arial" charset="0"/>
                <a:cs typeface="Arial" charset="0"/>
              </a:rPr>
              <a:t>.</a:t>
            </a:r>
            <a:endParaRPr lang="en-CA" sz="2900" dirty="0" smtClean="0">
              <a:solidFill>
                <a:srgbClr val="0033CC"/>
              </a:solidFill>
              <a:latin typeface="Arial" charset="0"/>
              <a:cs typeface="Arial" charset="0"/>
            </a:endParaRPr>
          </a:p>
          <a:p>
            <a:pPr marL="457200" indent="-457200" algn="just" eaLnBrk="1" hangingPunct="1">
              <a:buFont typeface="Arial" pitchFamily="34" charset="0"/>
              <a:buChar char="•"/>
              <a:defRPr/>
            </a:pPr>
            <a:endParaRPr lang="en-CA" sz="2900" dirty="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smtClean="0">
                <a:solidFill>
                  <a:srgbClr val="0033CC"/>
                </a:solidFill>
                <a:latin typeface="Arial" charset="0"/>
                <a:cs typeface="Arial" charset="0"/>
              </a:rPr>
              <a:t>Disabled signals can cause SPAD’s (Signals Passes at Danger</a:t>
            </a:r>
            <a:r>
              <a:rPr lang="en-CA" sz="2900" dirty="0">
                <a:solidFill>
                  <a:srgbClr val="FF0000"/>
                </a:solidFill>
                <a:latin typeface="Arial" charset="0"/>
                <a:cs typeface="Arial" charset="0"/>
              </a:rPr>
              <a:t> </a:t>
            </a:r>
            <a:r>
              <a:rPr lang="en-CA" sz="2900" dirty="0" smtClean="0">
                <a:solidFill>
                  <a:srgbClr val="FF0000"/>
                </a:solidFill>
                <a:latin typeface="Arial" charset="0"/>
                <a:cs typeface="Arial" charset="0"/>
              </a:rPr>
              <a:t>(threatening the safety of passengers and public)</a:t>
            </a:r>
          </a:p>
          <a:p>
            <a:pPr marL="457200" indent="-457200" algn="just" eaLnBrk="1" hangingPunct="1">
              <a:buFont typeface="Arial" pitchFamily="34" charset="0"/>
              <a:buChar char="•"/>
              <a:defRPr/>
            </a:pPr>
            <a:endParaRPr lang="en-CA" sz="2900" dirty="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a:solidFill>
                  <a:srgbClr val="0033CC"/>
                </a:solidFill>
                <a:latin typeface="Arial" charset="0"/>
                <a:cs typeface="Arial" charset="0"/>
              </a:rPr>
              <a:t>Ministers have said they are looking at new measures to combat the problem and are being urged to give police greater powers and to tighten regulation of scrap metal dealers</a:t>
            </a:r>
            <a:r>
              <a:rPr lang="en-CA" sz="2900" b="1" dirty="0">
                <a:solidFill>
                  <a:srgbClr val="0033CC"/>
                </a:solidFill>
                <a:latin typeface="Arial" charset="0"/>
                <a:cs typeface="Arial" charset="0"/>
              </a:rPr>
              <a:t>. </a:t>
            </a:r>
            <a:endParaRPr lang="en-CA" sz="2900" b="1" dirty="0" smtClean="0">
              <a:solidFill>
                <a:srgbClr val="0033CC"/>
              </a:solidFill>
              <a:latin typeface="Arial" charset="0"/>
              <a:cs typeface="Arial" charset="0"/>
            </a:endParaRPr>
          </a:p>
          <a:p>
            <a:pPr marL="457200" indent="-457200" algn="just" eaLnBrk="1" hangingPunct="1">
              <a:buFont typeface="Arial" pitchFamily="34" charset="0"/>
              <a:buChar char="•"/>
              <a:defRPr/>
            </a:pPr>
            <a:endParaRPr lang="en-GB" sz="2900" b="1" dirty="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smtClean="0">
                <a:solidFill>
                  <a:srgbClr val="0033CC"/>
                </a:solidFill>
                <a:latin typeface="Arial" charset="0"/>
                <a:cs typeface="Arial" charset="0"/>
              </a:rPr>
              <a:t>British </a:t>
            </a:r>
            <a:r>
              <a:rPr lang="en-CA" sz="2900" dirty="0">
                <a:solidFill>
                  <a:srgbClr val="0033CC"/>
                </a:solidFill>
                <a:latin typeface="Arial" charset="0"/>
                <a:cs typeface="Arial" charset="0"/>
              </a:rPr>
              <a:t>Transport Police said it had 110 officers working full time on the problem as it was aware it was having a "very significant" effect on communities and businesses</a:t>
            </a:r>
            <a:r>
              <a:rPr lang="en-CA" sz="2900" dirty="0" smtClean="0">
                <a:solidFill>
                  <a:srgbClr val="0033CC"/>
                </a:solidFill>
                <a:latin typeface="Arial" charset="0"/>
                <a:cs typeface="Arial" charset="0"/>
              </a:rPr>
              <a:t>.</a:t>
            </a:r>
          </a:p>
          <a:p>
            <a:pPr marL="457200" indent="-457200" algn="just" eaLnBrk="1" hangingPunct="1">
              <a:buFont typeface="Arial" pitchFamily="34" charset="0"/>
              <a:buChar char="•"/>
              <a:defRPr/>
            </a:pPr>
            <a:endParaRPr lang="en-CA" sz="2900" dirty="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smtClean="0">
                <a:solidFill>
                  <a:srgbClr val="0033CC"/>
                </a:solidFill>
                <a:latin typeface="Arial" charset="0"/>
                <a:cs typeface="Arial" charset="0"/>
              </a:rPr>
              <a:t>A </a:t>
            </a:r>
            <a:r>
              <a:rPr lang="en-CA" sz="2900" dirty="0">
                <a:solidFill>
                  <a:srgbClr val="0033CC"/>
                </a:solidFill>
                <a:latin typeface="Arial" charset="0"/>
                <a:cs typeface="Arial" charset="0"/>
              </a:rPr>
              <a:t>mere 30ft of cabling had been stolen overnight from beside the track outside London Bridge, yet the disruption was staggering </a:t>
            </a:r>
            <a:r>
              <a:rPr lang="en-CA" sz="2900" dirty="0">
                <a:solidFill>
                  <a:srgbClr val="FF0000"/>
                </a:solidFill>
                <a:latin typeface="Arial" charset="0"/>
                <a:cs typeface="Arial" charset="0"/>
              </a:rPr>
              <a:t>– over 1,650 trains were delayed, at a cost to Network Rail of £640,000, and the quiet fury of thousands of paying passengers. It took all day to get the trains running properly again</a:t>
            </a:r>
            <a:r>
              <a:rPr lang="en-CA" sz="2900" dirty="0" smtClean="0">
                <a:solidFill>
                  <a:srgbClr val="FF0000"/>
                </a:solidFill>
                <a:latin typeface="Arial" charset="0"/>
                <a:cs typeface="Arial" charset="0"/>
              </a:rPr>
              <a:t>.</a:t>
            </a:r>
          </a:p>
          <a:p>
            <a:pPr marL="457200" indent="-457200" algn="just" eaLnBrk="1" hangingPunct="1">
              <a:buFont typeface="Arial" pitchFamily="34" charset="0"/>
              <a:buChar char="•"/>
              <a:defRPr/>
            </a:pPr>
            <a:endParaRPr lang="en-CA" sz="2900" dirty="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smtClean="0">
                <a:solidFill>
                  <a:srgbClr val="0033CC"/>
                </a:solidFill>
                <a:latin typeface="Arial" charset="0"/>
                <a:cs typeface="Arial" charset="0"/>
              </a:rPr>
              <a:t>Drivers </a:t>
            </a:r>
            <a:r>
              <a:rPr lang="en-CA" sz="2900" dirty="0">
                <a:solidFill>
                  <a:srgbClr val="0033CC"/>
                </a:solidFill>
                <a:latin typeface="Arial" charset="0"/>
                <a:cs typeface="Arial" charset="0"/>
              </a:rPr>
              <a:t>are briefed to report "suspicious activity" on the network amid evidence that thieves were pretending to be engineering staff in order to gain access to the railway. </a:t>
            </a:r>
            <a:r>
              <a:rPr lang="en-CA" sz="2900" dirty="0" smtClean="0">
                <a:solidFill>
                  <a:srgbClr val="0033CC"/>
                </a:solidFill>
                <a:latin typeface="Arial" charset="0"/>
                <a:cs typeface="Arial" charset="0"/>
              </a:rPr>
              <a:t> </a:t>
            </a:r>
            <a:endParaRPr lang="en-CA" sz="2900" dirty="0">
              <a:solidFill>
                <a:srgbClr val="0033CC"/>
              </a:solidFill>
              <a:latin typeface="Arial" charset="0"/>
              <a:cs typeface="Arial" charset="0"/>
            </a:endParaRPr>
          </a:p>
          <a:p>
            <a:pPr marL="457200" indent="-457200" algn="just" eaLnBrk="1" hangingPunct="1">
              <a:buFont typeface="Arial" pitchFamily="34" charset="0"/>
              <a:buChar char="•"/>
              <a:defRPr/>
            </a:pPr>
            <a:endParaRPr lang="en-CA" sz="2900" dirty="0" smtClean="0">
              <a:solidFill>
                <a:srgbClr val="0033CC"/>
              </a:solidFill>
              <a:latin typeface="Arial" charset="0"/>
              <a:cs typeface="Arial" charset="0"/>
            </a:endParaRPr>
          </a:p>
          <a:p>
            <a:pPr marL="457200" indent="-457200" algn="just" eaLnBrk="1" hangingPunct="1">
              <a:buFont typeface="Arial" pitchFamily="34" charset="0"/>
              <a:buChar char="•"/>
              <a:defRPr/>
            </a:pPr>
            <a:r>
              <a:rPr lang="en-CA" sz="2900" dirty="0" smtClean="0">
                <a:solidFill>
                  <a:srgbClr val="FF0000"/>
                </a:solidFill>
                <a:latin typeface="Arial" charset="0"/>
                <a:cs typeface="Arial" charset="0"/>
              </a:rPr>
              <a:t>However, </a:t>
            </a:r>
            <a:r>
              <a:rPr lang="en-CA" sz="2900" dirty="0">
                <a:solidFill>
                  <a:srgbClr val="FF0000"/>
                </a:solidFill>
                <a:latin typeface="Arial" charset="0"/>
                <a:cs typeface="Arial" charset="0"/>
              </a:rPr>
              <a:t> </a:t>
            </a:r>
            <a:r>
              <a:rPr lang="en-CA" sz="2900" dirty="0" smtClean="0">
                <a:solidFill>
                  <a:srgbClr val="FF0000"/>
                </a:solidFill>
                <a:latin typeface="Arial" charset="0"/>
                <a:cs typeface="Arial" charset="0"/>
              </a:rPr>
              <a:t>the primary responsibility of the driver is the safe operation of the train and passenger safety.  Human Factors will prove that tasking the driver to look for and report “suspicious activity” can increase the risk of Human Error and accidents. Human Error is the cause of one-third of all rail accidents in North America.  </a:t>
            </a:r>
            <a:endParaRPr lang="en-CA" sz="2900" dirty="0">
              <a:solidFill>
                <a:srgbClr val="FF0000"/>
              </a:solidFill>
              <a:latin typeface="Arial" charset="0"/>
              <a:cs typeface="Arial" charset="0"/>
            </a:endParaRPr>
          </a:p>
          <a:p>
            <a:pPr algn="just" eaLnBrk="1" hangingPunct="1">
              <a:defRPr/>
            </a:pPr>
            <a:r>
              <a:rPr lang="en-CA" sz="1900" dirty="0" smtClean="0">
                <a:solidFill>
                  <a:srgbClr val="FF0000"/>
                </a:solidFill>
                <a:latin typeface="Arial" charset="0"/>
                <a:cs typeface="Arial" charset="0"/>
              </a:rPr>
              <a:t> </a:t>
            </a:r>
          </a:p>
          <a:p>
            <a:pPr algn="just" eaLnBrk="1" hangingPunct="1">
              <a:defRPr/>
            </a:pPr>
            <a:endParaRPr lang="en-CA" sz="1400" dirty="0">
              <a:solidFill>
                <a:srgbClr val="0033CC"/>
              </a:solidFill>
              <a:latin typeface="Arial" charset="0"/>
              <a:cs typeface="Arial" charset="0"/>
            </a:endParaRPr>
          </a:p>
          <a:p>
            <a:pPr algn="just" eaLnBrk="1" hangingPunct="1">
              <a:defRPr/>
            </a:pPr>
            <a:endParaRPr lang="en-GB" sz="1400" dirty="0" smtClean="0">
              <a:solidFill>
                <a:srgbClr val="0033CC"/>
              </a:solidFill>
              <a:latin typeface="Arial" charset="0"/>
              <a:cs typeface="Arial" charset="0"/>
            </a:endParaRPr>
          </a:p>
          <a:p>
            <a:pPr algn="just" eaLnBrk="1" hangingPunct="1">
              <a:defRPr/>
            </a:pPr>
            <a:endParaRPr lang="en-GB" sz="800" dirty="0" smtClean="0">
              <a:solidFill>
                <a:srgbClr val="0033CC"/>
              </a:solidFill>
              <a:latin typeface="Arial" charset="0"/>
              <a:cs typeface="Arial" charset="0"/>
            </a:endParaRPr>
          </a:p>
          <a:p>
            <a:pPr algn="just" eaLnBrk="1" hangingPunct="1">
              <a:defRPr/>
            </a:pPr>
            <a:endParaRPr lang="en-CA" sz="1900" dirty="0" smtClean="0">
              <a:solidFill>
                <a:srgbClr val="0033CC"/>
              </a:solidFill>
              <a:latin typeface="Arial" charset="0"/>
              <a:cs typeface="Arial" charset="0"/>
            </a:endParaRPr>
          </a:p>
          <a:p>
            <a:pPr algn="just" eaLnBrk="1" hangingPunct="1">
              <a:defRPr/>
            </a:pPr>
            <a:endParaRPr lang="en-CA" sz="1900" dirty="0" smtClean="0">
              <a:solidFill>
                <a:srgbClr val="0033CC"/>
              </a:solidFill>
              <a:latin typeface="Arial" charset="0"/>
              <a:cs typeface="Arial" charset="0"/>
            </a:endParaRPr>
          </a:p>
          <a:p>
            <a:pPr algn="just" eaLnBrk="1" hangingPunct="1">
              <a:defRPr/>
            </a:pPr>
            <a:r>
              <a:rPr lang="en-GB" sz="1900" dirty="0" smtClean="0">
                <a:solidFill>
                  <a:srgbClr val="0033CC"/>
                </a:solidFill>
              </a:rPr>
              <a:t> </a:t>
            </a:r>
            <a:endParaRPr lang="en-CA" sz="1900" dirty="0" smtClean="0">
              <a:solidFill>
                <a:srgbClr val="0033CC"/>
              </a:solidFill>
            </a:endParaRPr>
          </a:p>
          <a:p>
            <a:pPr eaLnBrk="1" hangingPunct="1">
              <a:defRPr/>
            </a:pPr>
            <a:endParaRPr lang="en-CA" dirty="0" smtClean="0">
              <a:solidFill>
                <a:srgbClr val="898989"/>
              </a:solidFill>
            </a:endParaRPr>
          </a:p>
        </p:txBody>
      </p:sp>
    </p:spTree>
    <p:extLst>
      <p:ext uri="{BB962C8B-B14F-4D97-AF65-F5344CB8AC3E}">
        <p14:creationId xmlns:p14="http://schemas.microsoft.com/office/powerpoint/2010/main" val="215988911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0825" y="404813"/>
            <a:ext cx="8713788" cy="5976937"/>
          </a:xfrm>
        </p:spPr>
        <p:txBody>
          <a:bodyPr>
            <a:normAutofit fontScale="25000" lnSpcReduction="20000"/>
          </a:bodyPr>
          <a:lstStyle/>
          <a:p>
            <a:pPr algn="just" eaLnBrk="1" hangingPunct="1">
              <a:defRPr/>
            </a:pPr>
            <a:r>
              <a:rPr lang="en-GB" sz="9600" b="1" dirty="0" smtClean="0">
                <a:solidFill>
                  <a:srgbClr val="FF0000"/>
                </a:solidFill>
                <a:effectLst>
                  <a:outerShdw blurRad="38100" dist="38100" dir="2700000" algn="tl">
                    <a:srgbClr val="C0C0C0"/>
                  </a:outerShdw>
                </a:effectLst>
                <a:latin typeface="Arial" charset="0"/>
                <a:cs typeface="Arial" charset="0"/>
              </a:rPr>
              <a:t>COPPER </a:t>
            </a:r>
            <a:r>
              <a:rPr lang="en-GB" sz="9600" b="1" dirty="0">
                <a:solidFill>
                  <a:srgbClr val="FF0000"/>
                </a:solidFill>
                <a:effectLst>
                  <a:outerShdw blurRad="38100" dist="38100" dir="2700000" algn="tl">
                    <a:srgbClr val="C0C0C0"/>
                  </a:outerShdw>
                </a:effectLst>
                <a:latin typeface="Arial" charset="0"/>
                <a:cs typeface="Arial" charset="0"/>
              </a:rPr>
              <a:t>CABLE </a:t>
            </a:r>
            <a:r>
              <a:rPr lang="en-GB" sz="9600" b="1" dirty="0" smtClean="0">
                <a:solidFill>
                  <a:srgbClr val="FF0000"/>
                </a:solidFill>
                <a:effectLst>
                  <a:outerShdw blurRad="38100" dist="38100" dir="2700000" algn="tl">
                    <a:srgbClr val="C0C0C0"/>
                  </a:outerShdw>
                </a:effectLst>
                <a:latin typeface="Arial" charset="0"/>
                <a:cs typeface="Arial" charset="0"/>
              </a:rPr>
              <a:t>THEFT £43M IN THE UK RAIL INDUSTRY </a:t>
            </a:r>
            <a:endParaRPr lang="en-CA" sz="9600" b="1" dirty="0" smtClean="0">
              <a:solidFill>
                <a:srgbClr val="FF0000"/>
              </a:solidFill>
              <a:effectLst>
                <a:outerShdw blurRad="38100" dist="38100" dir="2700000" algn="tl">
                  <a:srgbClr val="C0C0C0"/>
                </a:outerShdw>
              </a:effectLst>
              <a:latin typeface="Arial" charset="0"/>
              <a:cs typeface="Arial" charset="0"/>
            </a:endParaRPr>
          </a:p>
          <a:p>
            <a:pPr algn="ctr" eaLnBrk="1" hangingPunct="1">
              <a:defRPr/>
            </a:pPr>
            <a:r>
              <a:rPr lang="en-GB" b="1" dirty="0" smtClean="0">
                <a:solidFill>
                  <a:srgbClr val="FF0000"/>
                </a:solidFill>
                <a:effectLst>
                  <a:outerShdw blurRad="38100" dist="38100" dir="2700000" algn="tl">
                    <a:srgbClr val="C0C0C0"/>
                  </a:outerShdw>
                </a:effectLst>
                <a:latin typeface="Arial" charset="0"/>
                <a:cs typeface="Arial" charset="0"/>
              </a:rPr>
              <a:t> </a:t>
            </a:r>
            <a:endParaRPr lang="en-CA" sz="1900" b="1" dirty="0" smtClean="0">
              <a:solidFill>
                <a:srgbClr val="FF0000"/>
              </a:solidFill>
              <a:effectLst>
                <a:outerShdw blurRad="38100" dist="38100" dir="2700000" algn="tl">
                  <a:srgbClr val="C0C0C0"/>
                </a:outerShdw>
              </a:effectLst>
              <a:latin typeface="Arial" charset="0"/>
              <a:cs typeface="Arial" charset="0"/>
            </a:endParaRPr>
          </a:p>
          <a:p>
            <a:pPr eaLnBrk="1" hangingPunct="1">
              <a:defRPr/>
            </a:pPr>
            <a:endParaRPr lang="en-CA" sz="900" dirty="0" smtClean="0">
              <a:solidFill>
                <a:srgbClr val="898989"/>
              </a:solidFill>
            </a:endParaRPr>
          </a:p>
          <a:p>
            <a:pPr algn="just" eaLnBrk="1" hangingPunct="1">
              <a:defRPr/>
            </a:pPr>
            <a:endParaRPr lang="en-GB" sz="6400" b="1" dirty="0" smtClean="0">
              <a:solidFill>
                <a:srgbClr val="0033CC"/>
              </a:solidFill>
              <a:latin typeface="Arial" charset="0"/>
              <a:cs typeface="Arial" charset="0"/>
            </a:endParaRPr>
          </a:p>
          <a:p>
            <a:pPr algn="just" eaLnBrk="1" hangingPunct="1">
              <a:defRPr/>
            </a:pPr>
            <a:r>
              <a:rPr lang="en-GB" sz="6400" b="1" dirty="0" smtClean="0">
                <a:solidFill>
                  <a:srgbClr val="0033CC"/>
                </a:solidFill>
                <a:latin typeface="Arial" charset="0"/>
                <a:cs typeface="Arial" charset="0"/>
              </a:rPr>
              <a:t>THE SOLUTION – COVERT  FFCCTV SECURITY OPERATIONS:</a:t>
            </a:r>
          </a:p>
          <a:p>
            <a:pPr algn="just" eaLnBrk="1" hangingPunct="1">
              <a:defRPr/>
            </a:pPr>
            <a:endParaRPr lang="en-GB" sz="1700" b="1" dirty="0">
              <a:solidFill>
                <a:srgbClr val="0033CC"/>
              </a:solidFill>
              <a:latin typeface="Arial" charset="0"/>
              <a:cs typeface="Arial" charset="0"/>
            </a:endParaRPr>
          </a:p>
          <a:p>
            <a:pPr algn="just" eaLnBrk="1" hangingPunct="1">
              <a:defRPr/>
            </a:pPr>
            <a:endParaRPr lang="en-CA" sz="1800" dirty="0" smtClean="0">
              <a:solidFill>
                <a:srgbClr val="0033CC"/>
              </a:solidFill>
              <a:latin typeface="Arial" charset="0"/>
              <a:cs typeface="Arial" charset="0"/>
            </a:endParaRPr>
          </a:p>
          <a:p>
            <a:pPr algn="just" eaLnBrk="1" hangingPunct="1">
              <a:defRPr/>
            </a:pPr>
            <a:endParaRPr lang="en-CA" sz="1800" dirty="0">
              <a:solidFill>
                <a:srgbClr val="0033CC"/>
              </a:solidFill>
              <a:latin typeface="Arial" charset="0"/>
              <a:cs typeface="Arial" charset="0"/>
            </a:endParaRPr>
          </a:p>
          <a:p>
            <a:pPr algn="just" eaLnBrk="1" hangingPunct="1">
              <a:defRPr/>
            </a:pPr>
            <a:endParaRPr lang="en-CA" sz="1800" dirty="0" smtClean="0">
              <a:solidFill>
                <a:srgbClr val="0033CC"/>
              </a:solidFill>
              <a:latin typeface="Arial" charset="0"/>
              <a:cs typeface="Arial" charset="0"/>
            </a:endParaRPr>
          </a:p>
          <a:p>
            <a:pPr algn="just" eaLnBrk="1" hangingPunct="1">
              <a:defRPr/>
            </a:pPr>
            <a:endParaRPr lang="en-CA" sz="1800" dirty="0">
              <a:solidFill>
                <a:srgbClr val="0033CC"/>
              </a:solidFill>
              <a:latin typeface="Arial" charset="0"/>
              <a:cs typeface="Arial" charset="0"/>
            </a:endParaRPr>
          </a:p>
          <a:p>
            <a:pPr algn="just" eaLnBrk="1" hangingPunct="1">
              <a:defRPr/>
            </a:pPr>
            <a:r>
              <a:rPr lang="en-CA" sz="5500" dirty="0" smtClean="0">
                <a:solidFill>
                  <a:srgbClr val="0033CC"/>
                </a:solidFill>
                <a:latin typeface="Arial" charset="0"/>
                <a:cs typeface="Arial" charset="0"/>
              </a:rPr>
              <a:t>Assist </a:t>
            </a:r>
            <a:r>
              <a:rPr lang="en-CA" sz="5500" dirty="0">
                <a:solidFill>
                  <a:srgbClr val="0033CC"/>
                </a:solidFill>
                <a:latin typeface="Arial" charset="0"/>
                <a:cs typeface="Arial" charset="0"/>
              </a:rPr>
              <a:t>the driver’s by </a:t>
            </a:r>
            <a:r>
              <a:rPr lang="en-CA" sz="5500" dirty="0" smtClean="0">
                <a:solidFill>
                  <a:srgbClr val="0033CC"/>
                </a:solidFill>
                <a:latin typeface="Arial" charset="0"/>
                <a:cs typeface="Arial" charset="0"/>
              </a:rPr>
              <a:t>installing </a:t>
            </a:r>
            <a:r>
              <a:rPr lang="en-CA" sz="5500" dirty="0">
                <a:solidFill>
                  <a:srgbClr val="0033CC"/>
                </a:solidFill>
                <a:latin typeface="Arial" charset="0"/>
                <a:cs typeface="Arial" charset="0"/>
              </a:rPr>
              <a:t>Forward Facing CCTV </a:t>
            </a:r>
            <a:r>
              <a:rPr lang="en-CA" sz="5500" dirty="0" smtClean="0">
                <a:solidFill>
                  <a:srgbClr val="0033CC"/>
                </a:solidFill>
                <a:latin typeface="Arial" charset="0"/>
                <a:cs typeface="Arial" charset="0"/>
              </a:rPr>
              <a:t>Camera’s </a:t>
            </a:r>
            <a:r>
              <a:rPr lang="en-CA" sz="5500" dirty="0">
                <a:solidFill>
                  <a:srgbClr val="0033CC"/>
                </a:solidFill>
                <a:latin typeface="Arial" charset="0"/>
                <a:cs typeface="Arial" charset="0"/>
              </a:rPr>
              <a:t>to the window of </a:t>
            </a:r>
            <a:r>
              <a:rPr lang="en-CA" sz="5500" dirty="0" smtClean="0">
                <a:solidFill>
                  <a:srgbClr val="0033CC"/>
                </a:solidFill>
                <a:latin typeface="Arial" charset="0"/>
                <a:cs typeface="Arial" charset="0"/>
              </a:rPr>
              <a:t>the </a:t>
            </a:r>
            <a:r>
              <a:rPr lang="en-CA" sz="5500" dirty="0">
                <a:solidFill>
                  <a:srgbClr val="0033CC"/>
                </a:solidFill>
                <a:latin typeface="Arial" charset="0"/>
                <a:cs typeface="Arial" charset="0"/>
              </a:rPr>
              <a:t>drivers cab, with Colour Nigh Vision capability</a:t>
            </a:r>
            <a:r>
              <a:rPr lang="en-CA" sz="5500" dirty="0" smtClean="0">
                <a:solidFill>
                  <a:srgbClr val="0033CC"/>
                </a:solidFill>
                <a:latin typeface="Arial" charset="0"/>
                <a:cs typeface="Arial" charset="0"/>
              </a:rPr>
              <a:t>.  It records everything the driver sees and facilitates a police response in minutes with GPS location of the theft, day or night</a:t>
            </a:r>
            <a:r>
              <a:rPr lang="en-CA" sz="5500" dirty="0" smtClean="0">
                <a:solidFill>
                  <a:srgbClr val="FF0000"/>
                </a:solidFill>
                <a:latin typeface="Arial" charset="0"/>
                <a:cs typeface="Arial" charset="0"/>
              </a:rPr>
              <a:t>. It will provided 24X7 security to Network Rails entire operations!</a:t>
            </a:r>
          </a:p>
          <a:p>
            <a:pPr algn="just" eaLnBrk="1" hangingPunct="1">
              <a:defRPr/>
            </a:pPr>
            <a:endParaRPr lang="en-CA" sz="5500" dirty="0">
              <a:solidFill>
                <a:srgbClr val="0033CC"/>
              </a:solidFill>
              <a:latin typeface="Arial" charset="0"/>
              <a:cs typeface="Arial" charset="0"/>
            </a:endParaRPr>
          </a:p>
          <a:p>
            <a:pPr algn="just" eaLnBrk="1" hangingPunct="1">
              <a:defRPr/>
            </a:pPr>
            <a:r>
              <a:rPr lang="en-GB" sz="6000" b="1" dirty="0" smtClean="0">
                <a:solidFill>
                  <a:srgbClr val="0033CC"/>
                </a:solidFill>
                <a:latin typeface="Arial" charset="0"/>
                <a:cs typeface="Arial" charset="0"/>
              </a:rPr>
              <a:t>REDUCTION OF COPPER CABLE THEFT:</a:t>
            </a:r>
            <a:endParaRPr lang="en-CA" sz="5500" dirty="0" smtClean="0">
              <a:solidFill>
                <a:srgbClr val="0033CC"/>
              </a:solidFill>
              <a:latin typeface="Arial" charset="0"/>
              <a:cs typeface="Arial" charset="0"/>
            </a:endParaRPr>
          </a:p>
          <a:p>
            <a:pPr algn="just" eaLnBrk="1" hangingPunct="1">
              <a:defRPr/>
            </a:pPr>
            <a:endParaRPr lang="en-CA" sz="5500" dirty="0">
              <a:solidFill>
                <a:srgbClr val="0033CC"/>
              </a:solidFill>
              <a:latin typeface="Arial" charset="0"/>
              <a:cs typeface="Arial" charset="0"/>
            </a:endParaRPr>
          </a:p>
          <a:p>
            <a:pPr algn="just" eaLnBrk="1" hangingPunct="1">
              <a:defRPr/>
            </a:pPr>
            <a:r>
              <a:rPr lang="en-GB" sz="5500" dirty="0">
                <a:solidFill>
                  <a:srgbClr val="0033CC"/>
                </a:solidFill>
                <a:latin typeface="Arial" charset="0"/>
                <a:cs typeface="Arial" charset="0"/>
              </a:rPr>
              <a:t>The </a:t>
            </a:r>
            <a:r>
              <a:rPr lang="en-GB" sz="5500" dirty="0" smtClean="0">
                <a:solidFill>
                  <a:srgbClr val="0033CC"/>
                </a:solidFill>
                <a:latin typeface="Arial" charset="0"/>
                <a:cs typeface="Arial" charset="0"/>
              </a:rPr>
              <a:t>recording provides </a:t>
            </a:r>
            <a:r>
              <a:rPr lang="en-GB" sz="5500" dirty="0">
                <a:solidFill>
                  <a:srgbClr val="0033CC"/>
                </a:solidFill>
                <a:latin typeface="Arial" charset="0"/>
                <a:cs typeface="Arial" charset="0"/>
              </a:rPr>
              <a:t>Rail Transit </a:t>
            </a:r>
            <a:r>
              <a:rPr lang="en-GB" sz="5500" dirty="0" smtClean="0">
                <a:solidFill>
                  <a:srgbClr val="0033CC"/>
                </a:solidFill>
                <a:latin typeface="Arial" charset="0"/>
                <a:cs typeface="Arial" charset="0"/>
              </a:rPr>
              <a:t>Police</a:t>
            </a:r>
            <a:r>
              <a:rPr lang="en-GB" sz="5500" dirty="0">
                <a:solidFill>
                  <a:srgbClr val="0033CC"/>
                </a:solidFill>
                <a:latin typeface="Arial" charset="0"/>
                <a:cs typeface="Arial" charset="0"/>
              </a:rPr>
              <a:t> </a:t>
            </a:r>
            <a:r>
              <a:rPr lang="en-GB" sz="5500" dirty="0" smtClean="0">
                <a:solidFill>
                  <a:srgbClr val="0033CC"/>
                </a:solidFill>
                <a:latin typeface="Arial" charset="0"/>
                <a:cs typeface="Arial" charset="0"/>
              </a:rPr>
              <a:t>with quality video evidences to identify suspicious persons or those involved in copper cable theft.</a:t>
            </a:r>
            <a:endParaRPr lang="en-CA" sz="5500" dirty="0" smtClean="0">
              <a:solidFill>
                <a:srgbClr val="0033CC"/>
              </a:solidFill>
              <a:latin typeface="Arial" charset="0"/>
              <a:cs typeface="Arial" charset="0"/>
            </a:endParaRPr>
          </a:p>
          <a:p>
            <a:pPr algn="just" eaLnBrk="1" hangingPunct="1">
              <a:defRPr/>
            </a:pPr>
            <a:endParaRPr lang="en-CA" sz="5500" dirty="0">
              <a:solidFill>
                <a:srgbClr val="0033CC"/>
              </a:solidFill>
              <a:latin typeface="Arial" charset="0"/>
              <a:cs typeface="Arial" charset="0"/>
            </a:endParaRPr>
          </a:p>
          <a:p>
            <a:pPr algn="just" eaLnBrk="1" hangingPunct="1">
              <a:defRPr/>
            </a:pPr>
            <a:r>
              <a:rPr lang="en-GB" sz="5500" dirty="0" smtClean="0">
                <a:solidFill>
                  <a:srgbClr val="0033CC"/>
                </a:solidFill>
                <a:latin typeface="Arial" charset="0"/>
                <a:cs typeface="Arial" charset="0"/>
              </a:rPr>
              <a:t>The recording </a:t>
            </a:r>
            <a:r>
              <a:rPr lang="en-GB" sz="5500" dirty="0">
                <a:solidFill>
                  <a:srgbClr val="0033CC"/>
                </a:solidFill>
                <a:latin typeface="Arial" charset="0"/>
                <a:cs typeface="Arial" charset="0"/>
              </a:rPr>
              <a:t>can </a:t>
            </a:r>
            <a:r>
              <a:rPr lang="en-GB" sz="5500" dirty="0" smtClean="0">
                <a:solidFill>
                  <a:srgbClr val="0033CC"/>
                </a:solidFill>
                <a:latin typeface="Arial" charset="0"/>
                <a:cs typeface="Arial" charset="0"/>
              </a:rPr>
              <a:t>also be used by </a:t>
            </a:r>
            <a:r>
              <a:rPr lang="en-GB" sz="5500" dirty="0">
                <a:solidFill>
                  <a:srgbClr val="0033CC"/>
                </a:solidFill>
                <a:latin typeface="Arial" charset="0"/>
                <a:cs typeface="Arial" charset="0"/>
              </a:rPr>
              <a:t>Homeland Security, FBI, NTSB and other Government Agencies, to enhance public transportation </a:t>
            </a:r>
            <a:r>
              <a:rPr lang="en-GB" sz="5500" dirty="0" smtClean="0">
                <a:solidFill>
                  <a:srgbClr val="0033CC"/>
                </a:solidFill>
                <a:latin typeface="Arial" charset="0"/>
                <a:cs typeface="Arial" charset="0"/>
              </a:rPr>
              <a:t>safety.</a:t>
            </a:r>
            <a:endParaRPr lang="en-GB" sz="5500" dirty="0">
              <a:solidFill>
                <a:srgbClr val="0033CC"/>
              </a:solidFill>
              <a:latin typeface="Arial" charset="0"/>
              <a:cs typeface="Arial" charset="0"/>
            </a:endParaRPr>
          </a:p>
          <a:p>
            <a:pPr algn="just" eaLnBrk="1" hangingPunct="1">
              <a:defRPr/>
            </a:pPr>
            <a:endParaRPr lang="en-GB" sz="5500" dirty="0">
              <a:solidFill>
                <a:srgbClr val="0033CC"/>
              </a:solidFill>
              <a:latin typeface="Arial" charset="0"/>
              <a:cs typeface="Arial" charset="0"/>
            </a:endParaRPr>
          </a:p>
          <a:p>
            <a:pPr algn="just" eaLnBrk="1" hangingPunct="1">
              <a:defRPr/>
            </a:pPr>
            <a:r>
              <a:rPr lang="en-GB" sz="5500" dirty="0">
                <a:solidFill>
                  <a:srgbClr val="0033CC"/>
                </a:solidFill>
                <a:latin typeface="Arial" charset="0"/>
                <a:cs typeface="Arial" charset="0"/>
              </a:rPr>
              <a:t>It can be used an as Anti-Terrorist tool to combat potential threats to Rail Transportation Systems. </a:t>
            </a:r>
          </a:p>
          <a:p>
            <a:pPr algn="just" eaLnBrk="1" hangingPunct="1">
              <a:defRPr/>
            </a:pPr>
            <a:endParaRPr lang="en-GB" sz="5500" dirty="0">
              <a:solidFill>
                <a:srgbClr val="0033CC"/>
              </a:solidFill>
              <a:latin typeface="Arial" charset="0"/>
              <a:cs typeface="Arial" charset="0"/>
            </a:endParaRPr>
          </a:p>
          <a:p>
            <a:pPr algn="just" eaLnBrk="1" hangingPunct="1">
              <a:defRPr/>
            </a:pPr>
            <a:r>
              <a:rPr lang="en-GB" sz="5500" dirty="0">
                <a:solidFill>
                  <a:srgbClr val="0033CC"/>
                </a:solidFill>
                <a:latin typeface="Arial" charset="0"/>
                <a:cs typeface="Arial" charset="0"/>
              </a:rPr>
              <a:t>The facial recognition capability would enable identification of known vandals or persons of interest on an agency watch list.</a:t>
            </a:r>
            <a:endParaRPr lang="en-CA" sz="5500" dirty="0">
              <a:solidFill>
                <a:srgbClr val="0033CC"/>
              </a:solidFill>
              <a:latin typeface="Arial" charset="0"/>
              <a:cs typeface="Arial" charset="0"/>
            </a:endParaRPr>
          </a:p>
          <a:p>
            <a:pPr algn="just" eaLnBrk="1" hangingPunct="1">
              <a:defRPr/>
            </a:pPr>
            <a:endParaRPr lang="en-CA" sz="5500" dirty="0">
              <a:solidFill>
                <a:srgbClr val="0033CC"/>
              </a:solidFill>
              <a:latin typeface="Arial" charset="0"/>
              <a:cs typeface="Arial" charset="0"/>
            </a:endParaRPr>
          </a:p>
          <a:p>
            <a:pPr algn="just" eaLnBrk="1" hangingPunct="1">
              <a:defRPr/>
            </a:pPr>
            <a:r>
              <a:rPr lang="en-GB" sz="5500" dirty="0" smtClean="0">
                <a:solidFill>
                  <a:srgbClr val="0033CC"/>
                </a:solidFill>
                <a:latin typeface="Arial" charset="0"/>
                <a:cs typeface="Arial" charset="0"/>
              </a:rPr>
              <a:t>Guiding Lights Technology (GLT) is currently working with the rail industry in North America and the UK to develop the HD quality Forward Facing CCTV camera with Colour Night Vision for their Training and Security requirements</a:t>
            </a:r>
            <a:endParaRPr lang="en-CA" sz="5500" dirty="0">
              <a:solidFill>
                <a:srgbClr val="0033CC"/>
              </a:solidFill>
              <a:latin typeface="Arial" charset="0"/>
              <a:cs typeface="Arial" charset="0"/>
            </a:endParaRPr>
          </a:p>
          <a:p>
            <a:pPr algn="just" eaLnBrk="1" hangingPunct="1">
              <a:defRPr/>
            </a:pPr>
            <a:endParaRPr lang="en-CA" sz="1800" dirty="0">
              <a:solidFill>
                <a:srgbClr val="0033CC"/>
              </a:solidFill>
              <a:latin typeface="Arial" charset="0"/>
              <a:cs typeface="Arial" charset="0"/>
            </a:endParaRPr>
          </a:p>
          <a:p>
            <a:pPr algn="just" eaLnBrk="1" hangingPunct="1">
              <a:defRPr/>
            </a:pPr>
            <a:endParaRPr lang="en-CA" sz="2800" dirty="0">
              <a:solidFill>
                <a:srgbClr val="0033CC"/>
              </a:solidFill>
              <a:latin typeface="Arial" charset="0"/>
              <a:cs typeface="Arial" charset="0"/>
            </a:endParaRPr>
          </a:p>
          <a:p>
            <a:pPr algn="just" eaLnBrk="1" hangingPunct="1">
              <a:defRPr/>
            </a:pPr>
            <a:endParaRPr lang="en-GB" sz="1800" b="1" dirty="0" smtClean="0">
              <a:solidFill>
                <a:srgbClr val="0033CC"/>
              </a:solidFill>
              <a:latin typeface="Arial" charset="0"/>
              <a:cs typeface="Arial" charset="0"/>
            </a:endParaRPr>
          </a:p>
          <a:p>
            <a:pPr algn="just" eaLnBrk="1" hangingPunct="1">
              <a:defRPr/>
            </a:pPr>
            <a:endParaRPr lang="en-GB" sz="1400" b="1" dirty="0" smtClean="0">
              <a:solidFill>
                <a:srgbClr val="0033CC"/>
              </a:solidFill>
              <a:latin typeface="Arial" charset="0"/>
              <a:cs typeface="Arial" charset="0"/>
            </a:endParaRPr>
          </a:p>
          <a:p>
            <a:pPr algn="just" eaLnBrk="1" hangingPunct="1">
              <a:defRPr/>
            </a:pPr>
            <a:endParaRPr lang="en-CA" sz="1400" b="1" dirty="0" smtClean="0">
              <a:solidFill>
                <a:srgbClr val="0033CC"/>
              </a:solidFill>
              <a:latin typeface="Arial" charset="0"/>
              <a:cs typeface="Arial" charset="0"/>
            </a:endParaRPr>
          </a:p>
          <a:p>
            <a:pPr algn="just" eaLnBrk="1" hangingPunct="1">
              <a:defRPr/>
            </a:pPr>
            <a:endParaRPr lang="en-CA" sz="2900" dirty="0" smtClean="0">
              <a:solidFill>
                <a:srgbClr val="0033CC"/>
              </a:solidFill>
              <a:latin typeface="Arial" charset="0"/>
              <a:cs typeface="Arial" charset="0"/>
            </a:endParaRPr>
          </a:p>
          <a:p>
            <a:pPr algn="just" eaLnBrk="1" hangingPunct="1">
              <a:defRPr/>
            </a:pPr>
            <a:endParaRPr lang="en-CA" sz="1900" dirty="0" smtClean="0">
              <a:solidFill>
                <a:srgbClr val="0033CC"/>
              </a:solidFill>
              <a:latin typeface="Arial" charset="0"/>
              <a:cs typeface="Arial" charset="0"/>
            </a:endParaRPr>
          </a:p>
          <a:p>
            <a:pPr algn="just" eaLnBrk="1" hangingPunct="1">
              <a:defRPr/>
            </a:pPr>
            <a:endParaRPr lang="en-CA" sz="1900" dirty="0" smtClean="0">
              <a:solidFill>
                <a:srgbClr val="0033CC"/>
              </a:solidFill>
              <a:latin typeface="Arial" charset="0"/>
              <a:cs typeface="Arial" charset="0"/>
            </a:endParaRPr>
          </a:p>
          <a:p>
            <a:pPr algn="just" eaLnBrk="1" hangingPunct="1">
              <a:defRPr/>
            </a:pPr>
            <a:r>
              <a:rPr lang="en-GB" sz="1900" dirty="0" smtClean="0">
                <a:solidFill>
                  <a:srgbClr val="0033CC"/>
                </a:solidFill>
              </a:rPr>
              <a:t> </a:t>
            </a:r>
            <a:endParaRPr lang="en-CA" sz="1900" dirty="0" smtClean="0">
              <a:solidFill>
                <a:srgbClr val="0033CC"/>
              </a:solidFill>
            </a:endParaRPr>
          </a:p>
          <a:p>
            <a:pPr eaLnBrk="1" hangingPunct="1">
              <a:defRPr/>
            </a:pPr>
            <a:endParaRPr lang="en-CA" dirty="0" smtClean="0">
              <a:solidFill>
                <a:srgbClr val="898989"/>
              </a:solidFill>
            </a:endParaRPr>
          </a:p>
        </p:txBody>
      </p:sp>
      <p:pic>
        <p:nvPicPr>
          <p:cNvPr id="4" name="Picture 2"/>
          <p:cNvPicPr>
            <a:picLocks noChangeAspect="1" noChangeArrowheads="1"/>
          </p:cNvPicPr>
          <p:nvPr/>
        </p:nvPicPr>
        <p:blipFill>
          <a:blip r:embed="rId2"/>
          <a:srcRect/>
          <a:stretch>
            <a:fillRect/>
          </a:stretch>
        </p:blipFill>
        <p:spPr bwMode="auto">
          <a:xfrm>
            <a:off x="6699477" y="790205"/>
            <a:ext cx="863600" cy="444500"/>
          </a:xfrm>
          <a:prstGeom prst="rect">
            <a:avLst/>
          </a:prstGeom>
          <a:noFill/>
          <a:ln w="9525">
            <a:noFill/>
            <a:miter lim="800000"/>
            <a:headEnd/>
            <a:tailEnd/>
          </a:ln>
        </p:spPr>
      </p:pic>
    </p:spTree>
    <p:extLst>
      <p:ext uri="{BB962C8B-B14F-4D97-AF65-F5344CB8AC3E}">
        <p14:creationId xmlns:p14="http://schemas.microsoft.com/office/powerpoint/2010/main" val="1879508241"/>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1075"/>
            <a:ext cx="9144000" cy="4752975"/>
          </a:xfrm>
        </p:spPr>
        <p:txBody>
          <a:bodyPr>
            <a:normAutofit fontScale="90000"/>
          </a:bodyPr>
          <a:lstStyle/>
          <a:p>
            <a:pPr eaLnBrk="1" hangingPunct="1">
              <a:defRPr/>
            </a:pPr>
            <a:r>
              <a:rPr lang="en-CA" sz="1600" cap="none" dirty="0" smtClean="0">
                <a:solidFill>
                  <a:srgbClr val="0033CC"/>
                </a:solidFill>
              </a:rPr>
              <a:t/>
            </a:r>
            <a:br>
              <a:rPr lang="en-CA" sz="1600" cap="none" dirty="0" smtClean="0">
                <a:solidFill>
                  <a:srgbClr val="0033CC"/>
                </a:solidFill>
              </a:rPr>
            </a:br>
            <a:r>
              <a:rPr lang="en-CA" sz="1600" cap="none" dirty="0" smtClean="0">
                <a:solidFill>
                  <a:srgbClr val="0033CC"/>
                </a:solidFill>
              </a:rPr>
              <a:t/>
            </a:r>
            <a:br>
              <a:rPr lang="en-CA" sz="1600" cap="none" dirty="0" smtClean="0">
                <a:solidFill>
                  <a:srgbClr val="0033CC"/>
                </a:solidFill>
              </a:rPr>
            </a:br>
            <a:r>
              <a:rPr lang="en-CA" sz="2000" cap="none" dirty="0" smtClean="0">
                <a:solidFill>
                  <a:srgbClr val="FF0000"/>
                </a:solidFill>
                <a:effectLst>
                  <a:outerShdw blurRad="38100" dist="38100" dir="2700000" algn="tl">
                    <a:srgbClr val="C0C0C0"/>
                  </a:outerShdw>
                </a:effectLst>
              </a:rPr>
              <a:t>SIGNALS PASSED AT DANGER</a:t>
            </a:r>
            <a:r>
              <a:rPr lang="en-CA" sz="2000" cap="none" dirty="0" smtClean="0">
                <a:solidFill>
                  <a:srgbClr val="FF0000"/>
                </a:solidFill>
              </a:rPr>
              <a:t> (SPADS): </a:t>
            </a:r>
            <a:r>
              <a:rPr lang="en-CA" sz="1600" cap="none" dirty="0" smtClean="0">
                <a:solidFill>
                  <a:srgbClr val="0033CC"/>
                </a:solidFill>
              </a:rPr>
              <a:t/>
            </a:r>
            <a:br>
              <a:rPr lang="en-CA" sz="1600" cap="none" dirty="0" smtClean="0">
                <a:solidFill>
                  <a:srgbClr val="0033CC"/>
                </a:solidFill>
              </a:rPr>
            </a:br>
            <a:r>
              <a:rPr lang="en-CA" sz="1600" cap="none" dirty="0" smtClean="0"/>
              <a:t/>
            </a:r>
            <a:br>
              <a:rPr lang="en-CA" sz="1600" cap="none" dirty="0" smtClean="0"/>
            </a:br>
            <a:r>
              <a:rPr lang="en-CA" sz="1800" cap="none" dirty="0">
                <a:solidFill>
                  <a:srgbClr val="FF0000"/>
                </a:solidFill>
              </a:rPr>
              <a:t>L</a:t>
            </a:r>
            <a:r>
              <a:rPr lang="en-CA" sz="1800" cap="none" dirty="0" smtClean="0">
                <a:solidFill>
                  <a:srgbClr val="FF0000"/>
                </a:solidFill>
              </a:rPr>
              <a:t>ast year there were 278 SPAD’s</a:t>
            </a:r>
            <a:br>
              <a:rPr lang="en-CA" sz="1800" cap="none" dirty="0" smtClean="0">
                <a:solidFill>
                  <a:srgbClr val="FF0000"/>
                </a:solidFill>
              </a:rPr>
            </a:br>
            <a:r>
              <a:rPr lang="en-CA" sz="1800" cap="none" dirty="0" smtClean="0">
                <a:solidFill>
                  <a:srgbClr val="FF0000"/>
                </a:solidFill>
              </a:rPr>
              <a:t>Average Delay was 8.5 minutes per SPAD.</a:t>
            </a:r>
            <a:br>
              <a:rPr lang="en-CA" sz="1800" cap="none" dirty="0" smtClean="0">
                <a:solidFill>
                  <a:srgbClr val="FF0000"/>
                </a:solidFill>
              </a:rPr>
            </a:br>
            <a:r>
              <a:rPr lang="en-CA" sz="1800" cap="none" dirty="0" smtClean="0">
                <a:solidFill>
                  <a:srgbClr val="FF0000"/>
                </a:solidFill>
              </a:rPr>
              <a:t/>
            </a:r>
            <a:br>
              <a:rPr lang="en-CA" sz="1800" cap="none" dirty="0" smtClean="0">
                <a:solidFill>
                  <a:srgbClr val="FF0000"/>
                </a:solidFill>
              </a:rPr>
            </a:br>
            <a:r>
              <a:rPr lang="en-CA" sz="1600" cap="none" dirty="0" smtClean="0"/>
              <a:t/>
            </a:r>
            <a:br>
              <a:rPr lang="en-CA" sz="1600" cap="none" dirty="0" smtClean="0"/>
            </a:br>
            <a:r>
              <a:rPr lang="en-CA" sz="1600" cap="none" dirty="0" smtClean="0"/>
              <a:t/>
            </a:r>
            <a:br>
              <a:rPr lang="en-CA" sz="1600" cap="none" dirty="0" smtClean="0"/>
            </a:br>
            <a:r>
              <a:rPr lang="en-CA" sz="1600" cap="none" dirty="0" smtClean="0"/>
              <a:t/>
            </a:r>
            <a:br>
              <a:rPr lang="en-CA" sz="1600" cap="none" dirty="0" smtClean="0"/>
            </a:br>
            <a:r>
              <a:rPr lang="en-CA" sz="1600" cap="none" dirty="0" smtClean="0"/>
              <a:t>                                        </a:t>
            </a:r>
            <a:r>
              <a:rPr lang="en-CA" sz="1600" cap="none" dirty="0" smtClean="0">
                <a:solidFill>
                  <a:srgbClr val="0033CC"/>
                </a:solidFill>
              </a:rPr>
              <a:t>A CAMERA RECORDING WILL SHOW (IN HIGH DEFINITION) THE SIGNAL SEQUENCES APPROACHING THE INCIDENT, ALLOWING MANAGEMENT TO CLEARLY IDENTIFY WHETHER THE SIGNAL FAILED, IF THE LIGHTING SEQUENCE WAS INCORRECT OR IF THE DRIVER SIMPLY DIDN’T STOP. THIS QUALITY EVIDENCE WILL ALLOW THE ISSUE TO BE RESOLVED QUICKLY AND AT A MUCH LOWER COST DUE TO REDUCED DOWN TIME OF THE LINE</a:t>
            </a:r>
            <a:r>
              <a:rPr lang="en-CA" sz="1600" cap="none" dirty="0" smtClean="0"/>
              <a:t>.</a:t>
            </a:r>
            <a:br>
              <a:rPr lang="en-CA" sz="1600" cap="none" dirty="0" smtClean="0"/>
            </a:br>
            <a:r>
              <a:rPr lang="en-CA" sz="1600" cap="none" dirty="0" smtClean="0"/>
              <a:t/>
            </a:r>
            <a:br>
              <a:rPr lang="en-CA" sz="1600" cap="none" dirty="0" smtClean="0"/>
            </a:br>
            <a:r>
              <a:rPr lang="en-CA" sz="1600" cap="none" dirty="0" smtClean="0"/>
              <a:t/>
            </a:r>
            <a:br>
              <a:rPr lang="en-CA" sz="1600" cap="none" dirty="0" smtClean="0"/>
            </a:br>
            <a:r>
              <a:rPr lang="en-CA" sz="1600" cap="none" dirty="0" smtClean="0"/>
              <a:t/>
            </a:r>
            <a:br>
              <a:rPr lang="en-CA" sz="1600" cap="none" dirty="0" smtClean="0"/>
            </a:br>
            <a:r>
              <a:rPr lang="en-CA" sz="1600" cap="none" dirty="0" smtClean="0"/>
              <a:t>                                        </a:t>
            </a:r>
            <a:r>
              <a:rPr lang="en-CA" sz="1600" cap="none" dirty="0" smtClean="0">
                <a:solidFill>
                  <a:srgbClr val="FF0000"/>
                </a:solidFill>
                <a:effectLst>
                  <a:outerShdw blurRad="38100" dist="38100" dir="2700000" algn="tl">
                    <a:srgbClr val="C0C0C0"/>
                  </a:outerShdw>
                </a:effectLst>
              </a:rPr>
              <a:t>IMPORTANTLY</a:t>
            </a:r>
            <a:r>
              <a:rPr lang="en-CA" sz="1600" cap="none" dirty="0" smtClean="0">
                <a:solidFill>
                  <a:srgbClr val="0033CC"/>
                </a:solidFill>
              </a:rPr>
              <a:t>,</a:t>
            </a:r>
            <a:r>
              <a:rPr lang="en-CA" sz="1600" cap="none" dirty="0" smtClean="0">
                <a:solidFill>
                  <a:srgbClr val="FF0000"/>
                </a:solidFill>
              </a:rPr>
              <a:t> </a:t>
            </a:r>
            <a:r>
              <a:rPr lang="en-CA" sz="1600" cap="none" dirty="0" smtClean="0">
                <a:solidFill>
                  <a:srgbClr val="0033CC"/>
                </a:solidFill>
              </a:rPr>
              <a:t>IF A SPAD INCIDENT OCCURS IN A SUBWAY TUNNEL, OR AT NIGHT, THE </a:t>
            </a:r>
            <a:r>
              <a:rPr lang="en-GB" sz="1600" i="1" cap="none" dirty="0" smtClean="0">
                <a:solidFill>
                  <a:srgbClr val="FF0000"/>
                </a:solidFill>
                <a:effectLst>
                  <a:outerShdw blurRad="38100" dist="38100" dir="2700000" algn="tl">
                    <a:srgbClr val="C0C0C0"/>
                  </a:outerShdw>
                </a:effectLst>
                <a:cs typeface="Arial" charset="0"/>
              </a:rPr>
              <a:t>C</a:t>
            </a:r>
            <a:r>
              <a:rPr lang="en-GB" sz="1600" i="1" cap="none" dirty="0" smtClean="0">
                <a:solidFill>
                  <a:srgbClr val="00CC00"/>
                </a:solidFill>
                <a:effectLst>
                  <a:outerShdw blurRad="38100" dist="38100" dir="2700000" algn="tl">
                    <a:srgbClr val="C0C0C0"/>
                  </a:outerShdw>
                </a:effectLst>
                <a:cs typeface="Arial" charset="0"/>
              </a:rPr>
              <a:t>O</a:t>
            </a:r>
            <a:r>
              <a:rPr lang="en-GB" sz="1600" i="1" cap="none" dirty="0" smtClean="0">
                <a:solidFill>
                  <a:srgbClr val="0033CC"/>
                </a:solidFill>
                <a:effectLst>
                  <a:outerShdw blurRad="38100" dist="38100" dir="2700000" algn="tl">
                    <a:srgbClr val="C0C0C0"/>
                  </a:outerShdw>
                </a:effectLst>
                <a:cs typeface="Arial" charset="0"/>
              </a:rPr>
              <a:t>L</a:t>
            </a:r>
            <a:r>
              <a:rPr lang="en-GB" sz="1600" i="1" cap="none" dirty="0" smtClean="0">
                <a:solidFill>
                  <a:srgbClr val="FF9933"/>
                </a:solidFill>
                <a:effectLst>
                  <a:outerShdw blurRad="38100" dist="38100" dir="2700000" algn="tl">
                    <a:srgbClr val="C0C0C0"/>
                  </a:outerShdw>
                </a:effectLst>
                <a:cs typeface="Arial" charset="0"/>
              </a:rPr>
              <a:t>O</a:t>
            </a:r>
            <a:r>
              <a:rPr lang="en-GB" sz="1600" i="1" cap="none" dirty="0" smtClean="0">
                <a:solidFill>
                  <a:srgbClr val="FF0000"/>
                </a:solidFill>
                <a:effectLst>
                  <a:outerShdw blurRad="38100" dist="38100" dir="2700000" algn="tl">
                    <a:srgbClr val="C0C0C0"/>
                  </a:outerShdw>
                </a:effectLst>
                <a:cs typeface="Arial" charset="0"/>
              </a:rPr>
              <a:t>U</a:t>
            </a:r>
            <a:r>
              <a:rPr lang="en-GB" sz="1600" i="1" cap="none" dirty="0" smtClean="0">
                <a:solidFill>
                  <a:srgbClr val="0033CC"/>
                </a:solidFill>
                <a:effectLst>
                  <a:outerShdw blurRad="38100" dist="38100" dir="2700000" algn="tl">
                    <a:srgbClr val="C0C0C0"/>
                  </a:outerShdw>
                </a:effectLst>
                <a:cs typeface="Arial" charset="0"/>
              </a:rPr>
              <a:t>R</a:t>
            </a:r>
            <a:r>
              <a:rPr lang="en-GB" sz="1600" i="1" cap="none" dirty="0" smtClean="0">
                <a:effectLst>
                  <a:outerShdw blurRad="38100" dist="38100" dir="2700000" algn="tl">
                    <a:srgbClr val="C0C0C0"/>
                  </a:outerShdw>
                </a:effectLst>
                <a:cs typeface="Arial" charset="0"/>
              </a:rPr>
              <a:t> </a:t>
            </a:r>
            <a:r>
              <a:rPr lang="en-GB" sz="1600" i="1" cap="none" dirty="0" smtClean="0">
                <a:solidFill>
                  <a:srgbClr val="FF0000"/>
                </a:solidFill>
                <a:effectLst>
                  <a:outerShdw blurRad="38100" dist="38100" dir="2700000" algn="tl">
                    <a:srgbClr val="C0C0C0"/>
                  </a:outerShdw>
                </a:effectLst>
                <a:cs typeface="Arial" charset="0"/>
              </a:rPr>
              <a:t>N</a:t>
            </a:r>
            <a:r>
              <a:rPr lang="en-GB" sz="1600" i="1" cap="none" dirty="0" smtClean="0">
                <a:solidFill>
                  <a:srgbClr val="0033CC"/>
                </a:solidFill>
                <a:effectLst>
                  <a:outerShdw blurRad="38100" dist="38100" dir="2700000" algn="tl">
                    <a:srgbClr val="C0C0C0"/>
                  </a:outerShdw>
                </a:effectLst>
                <a:cs typeface="Arial" charset="0"/>
              </a:rPr>
              <a:t>I</a:t>
            </a:r>
            <a:r>
              <a:rPr lang="en-GB" sz="1600" i="1" cap="none" dirty="0" smtClean="0">
                <a:solidFill>
                  <a:srgbClr val="FF3399"/>
                </a:solidFill>
                <a:effectLst>
                  <a:outerShdw blurRad="38100" dist="38100" dir="2700000" algn="tl">
                    <a:srgbClr val="C0C0C0"/>
                  </a:outerShdw>
                </a:effectLst>
                <a:cs typeface="Arial" charset="0"/>
              </a:rPr>
              <a:t>G</a:t>
            </a:r>
            <a:r>
              <a:rPr lang="en-GB" sz="1600" i="1" cap="none" dirty="0" smtClean="0">
                <a:solidFill>
                  <a:srgbClr val="FF0000"/>
                </a:solidFill>
                <a:effectLst>
                  <a:outerShdw blurRad="38100" dist="38100" dir="2700000" algn="tl">
                    <a:srgbClr val="C0C0C0"/>
                  </a:outerShdw>
                </a:effectLst>
                <a:cs typeface="Arial" charset="0"/>
              </a:rPr>
              <a:t>H</a:t>
            </a:r>
            <a:r>
              <a:rPr lang="en-GB" sz="1600" i="1" cap="none" dirty="0" smtClean="0">
                <a:solidFill>
                  <a:srgbClr val="0033CC"/>
                </a:solidFill>
                <a:effectLst>
                  <a:outerShdw blurRad="38100" dist="38100" dir="2700000" algn="tl">
                    <a:srgbClr val="C0C0C0"/>
                  </a:outerShdw>
                </a:effectLst>
                <a:cs typeface="Arial" charset="0"/>
              </a:rPr>
              <a:t>T</a:t>
            </a:r>
            <a:r>
              <a:rPr lang="en-GB" sz="1600" i="1" cap="none" dirty="0" smtClean="0">
                <a:solidFill>
                  <a:srgbClr val="00B0F0"/>
                </a:solidFill>
                <a:effectLst>
                  <a:outerShdw blurRad="38100" dist="38100" dir="2700000" algn="tl">
                    <a:srgbClr val="C0C0C0"/>
                  </a:outerShdw>
                </a:effectLst>
                <a:cs typeface="Arial" charset="0"/>
              </a:rPr>
              <a:t> </a:t>
            </a:r>
            <a:r>
              <a:rPr lang="en-GB" sz="1600" i="1" cap="none" dirty="0" smtClean="0">
                <a:solidFill>
                  <a:srgbClr val="FF0000"/>
                </a:solidFill>
                <a:effectLst>
                  <a:outerShdw blurRad="38100" dist="38100" dir="2700000" algn="tl">
                    <a:srgbClr val="C0C0C0"/>
                  </a:outerShdw>
                </a:effectLst>
                <a:cs typeface="Arial" charset="0"/>
              </a:rPr>
              <a:t>VI</a:t>
            </a:r>
            <a:r>
              <a:rPr lang="en-GB" sz="1600" i="1" cap="none" dirty="0" smtClean="0">
                <a:solidFill>
                  <a:srgbClr val="FF3399"/>
                </a:solidFill>
                <a:effectLst>
                  <a:outerShdw blurRad="38100" dist="38100" dir="2700000" algn="tl">
                    <a:srgbClr val="C0C0C0"/>
                  </a:outerShdw>
                </a:effectLst>
                <a:cs typeface="Arial" charset="0"/>
              </a:rPr>
              <a:t>S</a:t>
            </a:r>
            <a:r>
              <a:rPr lang="en-GB" sz="1600" i="1" cap="none" dirty="0" smtClean="0">
                <a:solidFill>
                  <a:srgbClr val="FF0000"/>
                </a:solidFill>
                <a:effectLst>
                  <a:outerShdw blurRad="38100" dist="38100" dir="2700000" algn="tl">
                    <a:srgbClr val="C0C0C0"/>
                  </a:outerShdw>
                </a:effectLst>
                <a:cs typeface="Arial" charset="0"/>
              </a:rPr>
              <a:t>I</a:t>
            </a:r>
            <a:r>
              <a:rPr lang="en-GB" sz="1600" i="1" cap="none" dirty="0" smtClean="0">
                <a:solidFill>
                  <a:srgbClr val="00CC00"/>
                </a:solidFill>
                <a:effectLst>
                  <a:outerShdw blurRad="38100" dist="38100" dir="2700000" algn="tl">
                    <a:srgbClr val="C0C0C0"/>
                  </a:outerShdw>
                </a:effectLst>
                <a:cs typeface="Arial" charset="0"/>
              </a:rPr>
              <a:t>O</a:t>
            </a:r>
            <a:r>
              <a:rPr lang="en-GB" sz="1600" i="1" cap="none" dirty="0" smtClean="0">
                <a:solidFill>
                  <a:srgbClr val="FF0000"/>
                </a:solidFill>
                <a:effectLst>
                  <a:outerShdw blurRad="38100" dist="38100" dir="2700000" algn="tl">
                    <a:srgbClr val="C0C0C0"/>
                  </a:outerShdw>
                </a:effectLst>
                <a:cs typeface="Arial" charset="0"/>
              </a:rPr>
              <a:t>N</a:t>
            </a:r>
            <a:r>
              <a:rPr lang="en-GB" sz="1600" cap="none" dirty="0" smtClean="0">
                <a:solidFill>
                  <a:srgbClr val="FF0000"/>
                </a:solidFill>
                <a:latin typeface="Arial" charset="0"/>
                <a:cs typeface="Arial" charset="0"/>
              </a:rPr>
              <a:t> </a:t>
            </a:r>
            <a:r>
              <a:rPr lang="en-CA" sz="1600" cap="none" dirty="0" smtClean="0">
                <a:solidFill>
                  <a:srgbClr val="0033CC"/>
                </a:solidFill>
              </a:rPr>
              <a:t>CAPABILITY OF THE FFCCTV CAMERA WILL CLEARLY SHOW THE</a:t>
            </a:r>
            <a:r>
              <a:rPr lang="en-GB" sz="1600" cap="none" dirty="0" smtClean="0">
                <a:solidFill>
                  <a:srgbClr val="0033CC"/>
                </a:solidFill>
                <a:cs typeface="Arial" charset="0"/>
              </a:rPr>
              <a:t> </a:t>
            </a:r>
            <a:r>
              <a:rPr lang="en-GB" sz="1600" i="1" cap="none" dirty="0" smtClean="0">
                <a:solidFill>
                  <a:srgbClr val="FF0000"/>
                </a:solidFill>
                <a:effectLst>
                  <a:outerShdw blurRad="38100" dist="38100" dir="2700000" algn="tl">
                    <a:srgbClr val="C0C0C0"/>
                  </a:outerShdw>
                </a:effectLst>
                <a:cs typeface="Arial" charset="0"/>
              </a:rPr>
              <a:t>C</a:t>
            </a:r>
            <a:r>
              <a:rPr lang="en-GB" sz="1600" i="1" cap="none" dirty="0" smtClean="0">
                <a:solidFill>
                  <a:srgbClr val="00CC00"/>
                </a:solidFill>
                <a:effectLst>
                  <a:outerShdw blurRad="38100" dist="38100" dir="2700000" algn="tl">
                    <a:srgbClr val="C0C0C0"/>
                  </a:outerShdw>
                </a:effectLst>
                <a:cs typeface="Arial" charset="0"/>
              </a:rPr>
              <a:t>O</a:t>
            </a:r>
            <a:r>
              <a:rPr lang="en-GB" sz="1600" i="1" cap="none" dirty="0" smtClean="0">
                <a:solidFill>
                  <a:srgbClr val="0033CC"/>
                </a:solidFill>
                <a:effectLst>
                  <a:outerShdw blurRad="38100" dist="38100" dir="2700000" algn="tl">
                    <a:srgbClr val="C0C0C0"/>
                  </a:outerShdw>
                </a:effectLst>
                <a:cs typeface="Arial" charset="0"/>
              </a:rPr>
              <a:t>L</a:t>
            </a:r>
            <a:r>
              <a:rPr lang="en-GB" sz="1600" i="1" cap="none" dirty="0" smtClean="0">
                <a:solidFill>
                  <a:srgbClr val="FF9933"/>
                </a:solidFill>
                <a:effectLst>
                  <a:outerShdw blurRad="38100" dist="38100" dir="2700000" algn="tl">
                    <a:srgbClr val="C0C0C0"/>
                  </a:outerShdw>
                </a:effectLst>
                <a:cs typeface="Arial" charset="0"/>
              </a:rPr>
              <a:t>O</a:t>
            </a:r>
            <a:r>
              <a:rPr lang="en-GB" sz="1600" i="1" cap="none" dirty="0" smtClean="0">
                <a:solidFill>
                  <a:srgbClr val="FF0000"/>
                </a:solidFill>
                <a:effectLst>
                  <a:outerShdw blurRad="38100" dist="38100" dir="2700000" algn="tl">
                    <a:srgbClr val="C0C0C0"/>
                  </a:outerShdw>
                </a:effectLst>
                <a:cs typeface="Arial" charset="0"/>
              </a:rPr>
              <a:t>U</a:t>
            </a:r>
            <a:r>
              <a:rPr lang="en-GB" sz="1600" i="1" cap="none" dirty="0" smtClean="0">
                <a:solidFill>
                  <a:srgbClr val="0033CC"/>
                </a:solidFill>
                <a:effectLst>
                  <a:outerShdw blurRad="38100" dist="38100" dir="2700000" algn="tl">
                    <a:srgbClr val="C0C0C0"/>
                  </a:outerShdw>
                </a:effectLst>
                <a:cs typeface="Arial" charset="0"/>
              </a:rPr>
              <a:t>R</a:t>
            </a:r>
            <a:r>
              <a:rPr lang="en-CA" sz="1600" cap="none" dirty="0" smtClean="0"/>
              <a:t>  </a:t>
            </a:r>
            <a:r>
              <a:rPr lang="en-CA" sz="1600" cap="none" dirty="0" smtClean="0">
                <a:solidFill>
                  <a:srgbClr val="0033CC"/>
                </a:solidFill>
              </a:rPr>
              <a:t>OF THE SIGNAL, UNLIKE MOST NIGHT VISION CAMERA’S WHICH ARE BLACK AND WHITE, AND OFTEN INCONCLUSIVE.</a:t>
            </a:r>
            <a:br>
              <a:rPr lang="en-CA" sz="1600" cap="none" dirty="0" smtClean="0">
                <a:solidFill>
                  <a:srgbClr val="0033CC"/>
                </a:solidFill>
              </a:rPr>
            </a:br>
            <a:r>
              <a:rPr lang="en-CA" sz="1600" cap="none" dirty="0" smtClean="0"/>
              <a:t/>
            </a:r>
            <a:br>
              <a:rPr lang="en-CA" sz="1600" cap="none" dirty="0" smtClean="0"/>
            </a:br>
            <a:endParaRPr lang="en-CA" sz="1000" i="1" cap="none" dirty="0" smtClean="0"/>
          </a:p>
        </p:txBody>
      </p:sp>
      <p:sp>
        <p:nvSpPr>
          <p:cNvPr id="3" name="Text Placeholder 2"/>
          <p:cNvSpPr>
            <a:spLocks noGrp="1"/>
          </p:cNvSpPr>
          <p:nvPr>
            <p:ph type="body" idx="1"/>
          </p:nvPr>
        </p:nvSpPr>
        <p:spPr>
          <a:xfrm>
            <a:off x="107950" y="188913"/>
            <a:ext cx="8928100" cy="647700"/>
          </a:xfrm>
        </p:spPr>
        <p:txBody>
          <a:bodyPr>
            <a:normAutofit/>
          </a:bodyPr>
          <a:lstStyle/>
          <a:p>
            <a:pPr algn="ctr" eaLnBrk="1" hangingPunct="1">
              <a:lnSpc>
                <a:spcPct val="90000"/>
              </a:lnSpc>
              <a:defRPr/>
            </a:pPr>
            <a:r>
              <a:rPr lang="en-CA" sz="1900" b="1" dirty="0" smtClean="0">
                <a:solidFill>
                  <a:srgbClr val="FF0000"/>
                </a:solidFill>
                <a:effectLst>
                  <a:outerShdw blurRad="38100" dist="38100" dir="2700000" algn="tl">
                    <a:srgbClr val="C0C0C0"/>
                  </a:outerShdw>
                </a:effectLst>
              </a:rPr>
              <a:t>THERE ARE MANY ADVANTAGES TO USING THE “IVT” FFCCTV SYSTEM WITH THEIR PROPRIETORY DRIVER TRAINING SOFTWARE, INCLUDING:</a:t>
            </a:r>
            <a:endParaRPr lang="en-CA" sz="1900" dirty="0" smtClean="0">
              <a:solidFill>
                <a:srgbClr val="898989"/>
              </a:solidFill>
              <a:effectLst>
                <a:outerShdw blurRad="38100" dist="38100" dir="2700000" algn="tl">
                  <a:srgbClr val="C0C0C0"/>
                </a:outerShdw>
              </a:effectLst>
            </a:endParaRPr>
          </a:p>
        </p:txBody>
      </p:sp>
      <p:pic>
        <p:nvPicPr>
          <p:cNvPr id="17411" name="Picture 2"/>
          <p:cNvPicPr>
            <a:picLocks noChangeAspect="1" noChangeArrowheads="1"/>
          </p:cNvPicPr>
          <p:nvPr/>
        </p:nvPicPr>
        <p:blipFill>
          <a:blip r:embed="rId2"/>
          <a:srcRect/>
          <a:stretch>
            <a:fillRect/>
          </a:stretch>
        </p:blipFill>
        <p:spPr bwMode="auto">
          <a:xfrm>
            <a:off x="142875" y="2772652"/>
            <a:ext cx="863600" cy="444500"/>
          </a:xfrm>
          <a:prstGeom prst="rect">
            <a:avLst/>
          </a:prstGeom>
          <a:noFill/>
          <a:ln w="9525">
            <a:noFill/>
            <a:miter lim="800000"/>
            <a:headEnd/>
            <a:tailEnd/>
          </a:ln>
        </p:spPr>
      </p:pic>
      <p:pic>
        <p:nvPicPr>
          <p:cNvPr id="17412" name="Picture 7" descr="4416236889_05a287ae58_z"/>
          <p:cNvPicPr>
            <a:picLocks noChangeAspect="1" noChangeArrowheads="1"/>
          </p:cNvPicPr>
          <p:nvPr/>
        </p:nvPicPr>
        <p:blipFill>
          <a:blip r:embed="rId3"/>
          <a:srcRect/>
          <a:stretch>
            <a:fillRect/>
          </a:stretch>
        </p:blipFill>
        <p:spPr bwMode="auto">
          <a:xfrm>
            <a:off x="4500563" y="1125538"/>
            <a:ext cx="862012" cy="1295400"/>
          </a:xfrm>
          <a:prstGeom prst="rect">
            <a:avLst/>
          </a:prstGeom>
          <a:noFill/>
          <a:ln w="12700">
            <a:solidFill>
              <a:srgbClr val="FF0000"/>
            </a:solidFill>
            <a:miter lim="800000"/>
            <a:headEnd/>
            <a:tailEnd/>
          </a:ln>
        </p:spPr>
      </p:pic>
      <p:pic>
        <p:nvPicPr>
          <p:cNvPr id="17413" name="Picture 2"/>
          <p:cNvPicPr>
            <a:picLocks noChangeAspect="1" noChangeArrowheads="1"/>
          </p:cNvPicPr>
          <p:nvPr/>
        </p:nvPicPr>
        <p:blipFill>
          <a:blip r:embed="rId2"/>
          <a:srcRect/>
          <a:stretch>
            <a:fillRect/>
          </a:stretch>
        </p:blipFill>
        <p:spPr bwMode="auto">
          <a:xfrm>
            <a:off x="102695" y="4293096"/>
            <a:ext cx="828675" cy="427038"/>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785225" cy="6337300"/>
          </a:xfrm>
        </p:spPr>
        <p:txBody>
          <a:bodyPr>
            <a:normAutofit fontScale="90000"/>
          </a:bodyPr>
          <a:lstStyle/>
          <a:p>
            <a:pPr eaLnBrk="1" hangingPunct="1">
              <a:defRPr/>
            </a:pPr>
            <a:r>
              <a:rPr lang="en-GB" sz="1800" cap="none" dirty="0" smtClean="0">
                <a:solidFill>
                  <a:srgbClr val="FF0000"/>
                </a:solidFill>
                <a:effectLst>
                  <a:outerShdw blurRad="38100" dist="38100" dir="2700000" algn="tl">
                    <a:srgbClr val="C0C0C0"/>
                  </a:outerShdw>
                </a:effectLst>
              </a:rPr>
              <a:t>VANDALISM</a:t>
            </a:r>
            <a:r>
              <a:rPr lang="en-GB" sz="1800" cap="none" dirty="0" smtClean="0">
                <a:solidFill>
                  <a:srgbClr val="FF0000"/>
                </a:solidFill>
              </a:rPr>
              <a:t>:</a:t>
            </a:r>
            <a:r>
              <a:rPr lang="en-GB" sz="1800" cap="none" dirty="0" smtClean="0">
                <a:solidFill>
                  <a:srgbClr val="0033CC"/>
                </a:solidFill>
              </a:rPr>
              <a:t> </a:t>
            </a:r>
            <a:r>
              <a:rPr lang="en-GB" sz="1400" cap="none" dirty="0" smtClean="0">
                <a:solidFill>
                  <a:srgbClr val="0033CC"/>
                </a:solidFill>
              </a:rPr>
              <a:t/>
            </a:r>
            <a:br>
              <a:rPr lang="en-GB" sz="1400" cap="none" dirty="0" smtClean="0">
                <a:solidFill>
                  <a:srgbClr val="0033CC"/>
                </a:solidFill>
              </a:rPr>
            </a:br>
            <a:r>
              <a:rPr lang="en-GB" sz="1400" cap="none" dirty="0" smtClean="0">
                <a:solidFill>
                  <a:srgbClr val="0033CC"/>
                </a:solidFill>
              </a:rPr>
              <a:t/>
            </a:r>
            <a:br>
              <a:rPr lang="en-GB" sz="1400" cap="none" dirty="0" smtClean="0">
                <a:solidFill>
                  <a:srgbClr val="0033CC"/>
                </a:solidFill>
              </a:rPr>
            </a:br>
            <a:r>
              <a:rPr lang="en-GB" sz="1600" cap="none" dirty="0" smtClean="0">
                <a:solidFill>
                  <a:srgbClr val="0033CC"/>
                </a:solidFill>
              </a:rPr>
              <a:t>SHOULD ANY VANDALISM OCCUR ON THE LINE THE CAMERA COULD PROVIDE EVIDENCE. THE CAMERA WILL ALSO HELP IDENTIFY CULPRITS WHO THROW MISSILES FROM BRIDGES TOWARDS THE TRAIN.</a:t>
            </a:r>
            <a:br>
              <a:rPr lang="en-GB" sz="1600" cap="none" dirty="0" smtClean="0">
                <a:solidFill>
                  <a:srgbClr val="0033CC"/>
                </a:solidFill>
              </a:rPr>
            </a:br>
            <a:r>
              <a:rPr lang="en-CA" sz="1600" cap="none" dirty="0" smtClean="0">
                <a:solidFill>
                  <a:srgbClr val="0033CC"/>
                </a:solidFill>
              </a:rPr>
              <a:t/>
            </a:r>
            <a:br>
              <a:rPr lang="en-CA" sz="1600" cap="none" dirty="0" smtClean="0">
                <a:solidFill>
                  <a:srgbClr val="0033CC"/>
                </a:solidFill>
              </a:rPr>
            </a:br>
            <a:r>
              <a:rPr lang="en-GB" sz="1800" cap="none" dirty="0" smtClean="0">
                <a:solidFill>
                  <a:srgbClr val="FF0000"/>
                </a:solidFill>
                <a:effectLst>
                  <a:outerShdw blurRad="38100" dist="38100" dir="2700000" algn="tl">
                    <a:srgbClr val="C0C0C0"/>
                  </a:outerShdw>
                </a:effectLst>
              </a:rPr>
              <a:t>INCIDENT MANAGEMENT</a:t>
            </a:r>
            <a:r>
              <a:rPr lang="en-GB" sz="1800" cap="none" dirty="0" smtClean="0">
                <a:solidFill>
                  <a:srgbClr val="FF0000"/>
                </a:solidFill>
              </a:rPr>
              <a:t>: </a:t>
            </a:r>
            <a:r>
              <a:rPr lang="en-GB" sz="1400" cap="none" dirty="0" smtClean="0">
                <a:solidFill>
                  <a:srgbClr val="FF0000"/>
                </a:solidFill>
              </a:rPr>
              <a:t/>
            </a:r>
            <a:br>
              <a:rPr lang="en-GB" sz="1400" cap="none" dirty="0" smtClean="0">
                <a:solidFill>
                  <a:srgbClr val="FF0000"/>
                </a:solidFill>
              </a:rPr>
            </a:br>
            <a:r>
              <a:rPr lang="en-GB" sz="1400" cap="none" dirty="0" smtClean="0">
                <a:solidFill>
                  <a:srgbClr val="FF0000"/>
                </a:solidFill>
              </a:rPr>
              <a:t/>
            </a:r>
            <a:br>
              <a:rPr lang="en-GB" sz="1400" cap="none" dirty="0" smtClean="0">
                <a:solidFill>
                  <a:srgbClr val="FF0000"/>
                </a:solidFill>
              </a:rPr>
            </a:br>
            <a:r>
              <a:rPr lang="en-GB" sz="1600" cap="none" dirty="0" smtClean="0">
                <a:solidFill>
                  <a:srgbClr val="0033CC"/>
                </a:solidFill>
              </a:rPr>
              <a:t>THE PLAYBACK SOFTWARE ALLOWS INCIDENTS TO BE REVIEWED QUICKLY AND EASILY. IF NO CAMERA WAS AVAILABLE MANAGEMENT WOULD ONLY HAVE A DRIVERS’ RECOLLECTION OF EVENTS. WITH THE ADDITION OF A CAMERA TANGIBLE EVIDENCE IS AVAILABLE TO BACK UP THE DRIVERS DESCRIPTION OF EVENTS. </a:t>
            </a:r>
            <a:br>
              <a:rPr lang="en-GB" sz="1600" cap="none" dirty="0" smtClean="0">
                <a:solidFill>
                  <a:srgbClr val="0033CC"/>
                </a:solidFill>
              </a:rPr>
            </a:br>
            <a:r>
              <a:rPr lang="en-CA" sz="1600" cap="none" dirty="0" smtClean="0">
                <a:solidFill>
                  <a:srgbClr val="0033CC"/>
                </a:solidFill>
              </a:rPr>
              <a:t/>
            </a:r>
            <a:br>
              <a:rPr lang="en-CA" sz="1600" cap="none" dirty="0" smtClean="0">
                <a:solidFill>
                  <a:srgbClr val="0033CC"/>
                </a:solidFill>
              </a:rPr>
            </a:br>
            <a:r>
              <a:rPr lang="en-GB" sz="1800" cap="none" dirty="0" smtClean="0">
                <a:solidFill>
                  <a:srgbClr val="FF0000"/>
                </a:solidFill>
                <a:effectLst>
                  <a:outerShdw blurRad="38100" dist="38100" dir="2700000" algn="tl">
                    <a:srgbClr val="C0C0C0"/>
                  </a:outerShdw>
                </a:effectLst>
              </a:rPr>
              <a:t>DRIVER TRAINING</a:t>
            </a:r>
            <a:r>
              <a:rPr lang="en-GB" sz="1800" cap="none" dirty="0" smtClean="0">
                <a:solidFill>
                  <a:srgbClr val="FF0000"/>
                </a:solidFill>
              </a:rPr>
              <a:t>: </a:t>
            </a:r>
            <a:r>
              <a:rPr lang="en-GB" sz="1400" cap="none" dirty="0" smtClean="0">
                <a:solidFill>
                  <a:srgbClr val="FF0000"/>
                </a:solidFill>
              </a:rPr>
              <a:t/>
            </a:r>
            <a:br>
              <a:rPr lang="en-GB" sz="1400" cap="none" dirty="0" smtClean="0">
                <a:solidFill>
                  <a:srgbClr val="FF0000"/>
                </a:solidFill>
              </a:rPr>
            </a:br>
            <a:r>
              <a:rPr lang="en-GB" sz="1400" cap="none" dirty="0" smtClean="0">
                <a:solidFill>
                  <a:srgbClr val="FF0000"/>
                </a:solidFill>
              </a:rPr>
              <a:t/>
            </a:r>
            <a:br>
              <a:rPr lang="en-GB" sz="1400" cap="none" dirty="0" smtClean="0">
                <a:solidFill>
                  <a:srgbClr val="FF0000"/>
                </a:solidFill>
              </a:rPr>
            </a:br>
            <a:r>
              <a:rPr lang="en-GB" sz="1600" cap="none" dirty="0" smtClean="0">
                <a:solidFill>
                  <a:srgbClr val="0033CC"/>
                </a:solidFill>
              </a:rPr>
              <a:t>ALONG SIDE THE EVIDENCE REPORTING THE CAMERA CAN ALSO BE USED TO TRAIN DRIVERS ON NEW ROUTES USING THE PLAY BACK SOFTWARE. THIS CAN ALSO HELP RETRAIN A DRIVER WHO MAY HAVE A POOR DRIVING TECHNIQUE</a:t>
            </a:r>
            <a:r>
              <a:rPr lang="en-GB" sz="1800" cap="none" dirty="0" smtClean="0">
                <a:solidFill>
                  <a:srgbClr val="0033CC"/>
                </a:solidFill>
              </a:rPr>
              <a:t>. </a:t>
            </a:r>
            <a:br>
              <a:rPr lang="en-GB" sz="1800" cap="none" dirty="0" smtClean="0">
                <a:solidFill>
                  <a:srgbClr val="0033CC"/>
                </a:solidFill>
              </a:rPr>
            </a:br>
            <a:r>
              <a:rPr lang="en-GB" sz="1800" cap="none" dirty="0" smtClean="0">
                <a:solidFill>
                  <a:srgbClr val="0033CC"/>
                </a:solidFill>
              </a:rPr>
              <a:t/>
            </a:r>
            <a:br>
              <a:rPr lang="en-GB" sz="1800" cap="none" dirty="0" smtClean="0">
                <a:solidFill>
                  <a:srgbClr val="0033CC"/>
                </a:solidFill>
              </a:rPr>
            </a:br>
            <a:r>
              <a:rPr lang="en-GB" sz="1800" cap="none" dirty="0" smtClean="0">
                <a:solidFill>
                  <a:srgbClr val="FF0000"/>
                </a:solidFill>
                <a:effectLst>
                  <a:outerShdw blurRad="38100" dist="38100" dir="2700000" algn="tl">
                    <a:srgbClr val="C0C0C0"/>
                  </a:outerShdw>
                </a:effectLst>
              </a:rPr>
              <a:t>FUEL EFFICIENCY</a:t>
            </a:r>
            <a:r>
              <a:rPr lang="en-GB" sz="1800" cap="none" dirty="0" smtClean="0">
                <a:solidFill>
                  <a:srgbClr val="FF0000"/>
                </a:solidFill>
              </a:rPr>
              <a:t>: </a:t>
            </a:r>
            <a:r>
              <a:rPr lang="en-GB" sz="1400" cap="none" dirty="0" smtClean="0">
                <a:solidFill>
                  <a:srgbClr val="FF0000"/>
                </a:solidFill>
              </a:rPr>
              <a:t/>
            </a:r>
            <a:br>
              <a:rPr lang="en-GB" sz="1400" cap="none" dirty="0" smtClean="0">
                <a:solidFill>
                  <a:srgbClr val="FF0000"/>
                </a:solidFill>
              </a:rPr>
            </a:br>
            <a:r>
              <a:rPr lang="en-GB" sz="1400" cap="none" dirty="0" smtClean="0">
                <a:solidFill>
                  <a:srgbClr val="FF0000"/>
                </a:solidFill>
              </a:rPr>
              <a:t/>
            </a:r>
            <a:br>
              <a:rPr lang="en-GB" sz="1400" cap="none" dirty="0" smtClean="0">
                <a:solidFill>
                  <a:srgbClr val="FF0000"/>
                </a:solidFill>
              </a:rPr>
            </a:br>
            <a:r>
              <a:rPr lang="en-GB" sz="1600" cap="none" dirty="0" smtClean="0">
                <a:solidFill>
                  <a:srgbClr val="0033CC"/>
                </a:solidFill>
              </a:rPr>
              <a:t>THE PLAYBACK SOFTWARE CAN PROVIDE A SPEED/TIME CURVE TO IDENTIFY AREAS OF RAPID ACCELERATION/DECELERATION. THE GRAPHS CAN SHOW IF A DRIVER IS DRIVING IN A FUEL EFFICIENT MANNER.</a:t>
            </a:r>
            <a:r>
              <a:rPr lang="en-CA" sz="1600" cap="none" dirty="0" smtClean="0">
                <a:solidFill>
                  <a:srgbClr val="0033CC"/>
                </a:solidFill>
              </a:rPr>
              <a:t/>
            </a:r>
            <a:br>
              <a:rPr lang="en-CA" sz="1600" cap="none" dirty="0" smtClean="0">
                <a:solidFill>
                  <a:srgbClr val="0033CC"/>
                </a:solidFill>
              </a:rPr>
            </a:br>
            <a:r>
              <a:rPr lang="en-GB" sz="1800" cap="none" dirty="0" smtClean="0"/>
              <a:t/>
            </a:r>
            <a:br>
              <a:rPr lang="en-GB" sz="1800" cap="none" dirty="0" smtClean="0"/>
            </a:br>
            <a:endParaRPr lang="en-CA" sz="1800" cap="none" dirty="0" smtClean="0"/>
          </a:p>
        </p:txBody>
      </p:sp>
      <p:pic>
        <p:nvPicPr>
          <p:cNvPr id="18434" name="Picture 2"/>
          <p:cNvPicPr>
            <a:picLocks noChangeAspect="1" noChangeArrowheads="1"/>
          </p:cNvPicPr>
          <p:nvPr/>
        </p:nvPicPr>
        <p:blipFill>
          <a:blip r:embed="rId2"/>
          <a:srcRect/>
          <a:stretch>
            <a:fillRect/>
          </a:stretch>
        </p:blipFill>
        <p:spPr bwMode="auto">
          <a:xfrm>
            <a:off x="8172450" y="366713"/>
            <a:ext cx="492125" cy="254000"/>
          </a:xfrm>
          <a:prstGeom prst="rect">
            <a:avLst/>
          </a:prstGeom>
          <a:noFill/>
          <a:ln w="9525">
            <a:noFill/>
            <a:miter lim="800000"/>
            <a:headEnd/>
            <a:tailEnd/>
          </a:ln>
        </p:spPr>
      </p:pic>
      <p:pic>
        <p:nvPicPr>
          <p:cNvPr id="18435" name="Picture 2"/>
          <p:cNvPicPr>
            <a:picLocks noChangeAspect="1" noChangeArrowheads="1"/>
          </p:cNvPicPr>
          <p:nvPr/>
        </p:nvPicPr>
        <p:blipFill>
          <a:blip r:embed="rId2"/>
          <a:srcRect/>
          <a:stretch>
            <a:fillRect/>
          </a:stretch>
        </p:blipFill>
        <p:spPr bwMode="auto">
          <a:xfrm>
            <a:off x="8172450" y="1614214"/>
            <a:ext cx="492125" cy="254000"/>
          </a:xfrm>
          <a:prstGeom prst="rect">
            <a:avLst/>
          </a:prstGeom>
          <a:noFill/>
          <a:ln w="9525">
            <a:noFill/>
            <a:miter lim="800000"/>
            <a:headEnd/>
            <a:tailEnd/>
          </a:ln>
        </p:spPr>
      </p:pic>
      <p:pic>
        <p:nvPicPr>
          <p:cNvPr id="18436" name="Picture 2"/>
          <p:cNvPicPr>
            <a:picLocks noChangeAspect="1" noChangeArrowheads="1"/>
          </p:cNvPicPr>
          <p:nvPr/>
        </p:nvPicPr>
        <p:blipFill>
          <a:blip r:embed="rId2"/>
          <a:srcRect/>
          <a:stretch>
            <a:fillRect/>
          </a:stretch>
        </p:blipFill>
        <p:spPr bwMode="auto">
          <a:xfrm>
            <a:off x="8172450" y="2852936"/>
            <a:ext cx="492125" cy="254000"/>
          </a:xfrm>
          <a:prstGeom prst="rect">
            <a:avLst/>
          </a:prstGeom>
          <a:noFill/>
          <a:ln w="9525">
            <a:noFill/>
            <a:miter lim="800000"/>
            <a:headEnd/>
            <a:tailEnd/>
          </a:ln>
        </p:spPr>
      </p:pic>
      <p:pic>
        <p:nvPicPr>
          <p:cNvPr id="18437" name="Picture 2"/>
          <p:cNvPicPr>
            <a:picLocks noChangeAspect="1" noChangeArrowheads="1"/>
          </p:cNvPicPr>
          <p:nvPr/>
        </p:nvPicPr>
        <p:blipFill>
          <a:blip r:embed="rId2"/>
          <a:srcRect/>
          <a:stretch>
            <a:fillRect/>
          </a:stretch>
        </p:blipFill>
        <p:spPr bwMode="auto">
          <a:xfrm>
            <a:off x="8172450" y="4293096"/>
            <a:ext cx="492125" cy="254000"/>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2068</TotalTime>
  <Words>1053</Words>
  <Application>Microsoft Office PowerPoint</Application>
  <PresentationFormat>On-screen Show (4:3)</PresentationFormat>
  <Paragraphs>142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OMNIVIEW  FFCCTV COLOUR  NIGHT VISION ENHANCING SECURITY &amp; SURVEILLANCE </vt:lpstr>
      <vt:lpstr>PowerPoint Presentation</vt:lpstr>
      <vt:lpstr>                                            SUICIDE, ACCIDENT OR ASSAULT?  THIS CAN DETERMINE IF THE TRAIN IS TREATED AS A CRIME SCENE AND TAKEN OUT OF VALUABLE REVENUE GENERATING SERVICE!                                                    THE CAMERA WILL PROVIDE EVIDENCE IN THE CASE OF A SUICIDE OR AN ASSAULT. THE RECORDING WILL SHOW IF THE VICTIM SLIPPED AND FELL OR ANY OTHER PARTY WAS INVOLVED IN THE DEATH.  THE EVIDENCE CAN ALSO HELP PROVIDE SOME CLOSURE TO THE VICTIMS’ FAMILY. THE DRIVER OF THE TRAIN WILL ALSO BENEFIT WITH SOME EVIDENCE TO PROVE THE INCIDENT WAS UNAVOIDABLE. </vt:lpstr>
      <vt:lpstr>PowerPoint Presentation</vt:lpstr>
      <vt:lpstr>Suicides in the UK Rail Industry have increased and the cost of delays is reported to be approaching those caused by Copper Cable Theft WHICH IS £43M over 3 years  Suicides.    (A PERSON JUMPS ONTO THE TRACKS – 260  LAST YEAR)  Accident.  (A Person “fell” onto the tracks) Assault / Attempted murder. (A Person was pushed onto tracks but survived) Murder. (A Person was intentionally pushed onto the tracks and was killed) (AS IN 2 recent cases on THE new York subway)  THE ABOVE incidents that occur on station platforms may not be captured clearly by current CCTV cameras, due to their location. THEREFORE, THE LOCATION MAY BE TREATED AS A CRIME SCENE CAUSING LONG DELAYS SIGNIFICANTLY INCREASING COSTS.  Although Train drivers are professional and well trained, they are not prepared for the psychological aftermath of a suicide jumper or any other fatal incidents  In some cases drivers are required to attend a coroner's inquest. They can be questioned by the deceased's relatives at length, and made to relive details of the fatality in graphic detail.  the video from THE HD FFCCTV COLOUR NIGHT VISION camera in the drivers cab would give a “drivers eye view” and provide immediate “quality evidence” FOR BRITISH TRANSPORT POLICE TO DETERMINE IF THE INCIDENT IS A CRIME SCENE OR NOT.  This evidence may also reduce the need for the driver to attend a coroners inquest and assist in their recovery and return to work    </vt:lpstr>
      <vt:lpstr>PowerPoint Presentation</vt:lpstr>
      <vt:lpstr>PowerPoint Presentation</vt:lpstr>
      <vt:lpstr>  SIGNALS PASSED AT DANGER (SPADS):   Last year there were 278 SPAD’s Average Delay was 8.5 minutes per SPAD.                                             A CAMERA RECORDING WILL SHOW (IN HIGH DEFINITION) THE SIGNAL SEQUENCES APPROACHING THE INCIDENT, ALLOWING MANAGEMENT TO CLEARLY IDENTIFY WHETHER THE SIGNAL FAILED, IF THE LIGHTING SEQUENCE WAS INCORRECT OR IF THE DRIVER SIMPLY DIDN’T STOP. THIS QUALITY EVIDENCE WILL ALLOW THE ISSUE TO BE RESOLVED QUICKLY AND AT A MUCH LOWER COST DUE TO REDUCED DOWN TIME OF THE LINE.                                            IMPORTANTLY, IF A SPAD INCIDENT OCCURS IN A SUBWAY TUNNEL, OR AT NIGHT, THE COLOUR NIGHT VISION CAPABILITY OF THE FFCCTV CAMERA WILL CLEARLY SHOW THE COLOUR  OF THE SIGNAL, UNLIKE MOST NIGHT VISION CAMERA’S WHICH ARE BLACK AND WHITE, AND OFTEN INCONCLUSIVE.  </vt:lpstr>
      <vt:lpstr>VANDALISM:   SHOULD ANY VANDALISM OCCUR ON THE LINE THE CAMERA COULD PROVIDE EVIDENCE. THE CAMERA WILL ALSO HELP IDENTIFY CULPRITS WHO THROW MISSILES FROM BRIDGES TOWARDS THE TRAIN.  INCIDENT MANAGEMENT:   THE PLAYBACK SOFTWARE ALLOWS INCIDENTS TO BE REVIEWED QUICKLY AND EASILY. IF NO CAMERA WAS AVAILABLE MANAGEMENT WOULD ONLY HAVE A DRIVERS’ RECOLLECTION OF EVENTS. WITH THE ADDITION OF A CAMERA TANGIBLE EVIDENCE IS AVAILABLE TO BACK UP THE DRIVERS DESCRIPTION OF EVENTS.   DRIVER TRAINING:   ALONG SIDE THE EVIDENCE REPORTING THE CAMERA CAN ALSO BE USED TO TRAIN DRIVERS ON NEW ROUTES USING THE PLAY BACK SOFTWARE. THIS CAN ALSO HELP RETRAIN A DRIVER WHO MAY HAVE A POOR DRIVING TECHNIQUE.   FUEL EFFICIENCY:   THE PLAYBACK SOFTWARE CAN PROVIDE A SPEED/TIME CURVE TO IDENTIFY AREAS OF RAPID ACCELERATION/DECELERATION. THE GRAPHS CAN SHOW IF A DRIVER IS DRIVING IN A FUEL EFFICIENT MANNER.  </vt:lpstr>
      <vt:lpstr>   THE OMNIVIEW HIGH DEFINITION FFCCTV CAMERA WITH COLOUR NIGHT VISION CAN PROVIDE TRANSIT POLICE WITH CRYSTAL CLEAR VIDEO AND AUDIO. THE CLARITY WOULD ENABLE A STILL PHOTO FRAME FROM  THE VIDEO TO BE RUN THROUGH A FACIAL RECOGNITION DATA BASE.  THE RECORDED DATA CAN PROVIDE EVIDENCE IN THE CASE OF;   SUICIDE - COPPER CABLE THEFT   COLLISIONS – ASSAULTS - SIGNALS PASSED AT DANGER   – VANDALISM – THREATS – FIRE – FLOODING  FOLIAGE OBSTRUCTING SIGNALS - TRACK CONDITIONS - OBSTRUCTIONS.   </vt:lpstr>
      <vt:lpstr>   OVERVIEW:  IVT HAVE WORKED WITH A WELL KNOWN INTERNATIONAL CAMERA MANUFACTURER TO PROVIDE A CAMERA THAT WILL MEET THE DEMANDS OF THE SPECIFIC REQUIREMENTS OF THE RAIL AND BUS TRANSPORTATION INDUSTRY. MOST CCTV CAMERAS WILL ONLY RECORD IN MONO IN POOR LIGHT CONDITIONS. OUR CAMERA, DESIGNED SPECIFICALLY FOR THE PURPOSE, WILL RECORD COLOUR IN BOTH DAY AND NIGHT CONDITIONS, AN ESSENTIAL FEATURE FOR PROVIDING EVIDENCE AT SIGNALS.  </vt:lpstr>
      <vt:lpstr>THE SYSTEM ALSO RECORDS GPS DATA WHICH WILL ALLOW VEHICLE POSITION, SPEED AND DIRECTION INFORMATION TO BE TRANSMITTED TO A REMOTE LOCATION VIA THE USE OF A GPRS MODULE, ALLOWING TRACKING IN REAL TIME.  THE SYSTEM RECORDS IN HIGH DEFINITION (HD); GIVING A FAR SUPERIOR IMAGE OF THE DRIVERS’ VIEW COMPARED TO OTHER SYSTEMS. IMPORTANTLY, IN THE CASE OF VANDALISM OR OTHER THREATS, THIS WOULD ENABLE AN HD QUALITY STILL IMAGE TO BE TAKEN FROM THE VIDEO AND WITH FACIAL RECOGNITION TECHNOLOGY; SUSPECTS COULD BE IDENTIFIED IN MINUTES.                                                                          INTERROGATION SOFTWARE                                                                                       </vt:lpstr>
      <vt:lpstr>OMNIVIEW FEATURES INCLUDE:  VIDEO PLAYBACK              GPS DATA REPLAY                          CURRENT POSITION                                       DATE, TIME AND GPS POSITION ON EACH FRAME                                                    GRAPHICAL DISPLAY OF SPEED                                                              ACCELERATION AND BRAKING CURVES                                                                          ROUTE TRAINING AID                                                                                      ACTUAL ARRIVAL AND DEPARTURE TIMES</vt:lpstr>
      <vt:lpstr>Real Time Information:    The system has the ability to transmit data to a remote server. This allows a depot manager to view the location of all the units and even access a live video feed. This will allow better management of incidents occurring on the rail network or bus route. The data could also be passed onto a client who wants to know the current location of a passenger or freight train, as well as the location of buses, traffic density, weather conditions etc.  This information could assist avoid schedule delays.   </vt:lpstr>
      <vt:lpstr>The data is transmitted to a server using GSM/GPRS/3G. The data is stored and can be viewed on a map which displays all available vehicles. Should you wish to view the footage, selecting a vehicle will allow the software to connect to that vehicle and a low frame rate live feed will become available.   </vt:lpstr>
      <vt:lpstr>         “IVT” FFCCTV COLOUR  NIGHT VISION SYSTEM                                                                                              SUMMARY OF BENEFITS (1)    FOR TRANSIT POLICE –COMBAT COPPER CABLE THEFT:  THE FFCCTV HD CAMERA RECORDS  IN COLOUR  BOTH DAY AND NIGHT TIME,  AN ESSENTIAL FEATURE TO PROVIDE EVIDENCE  OF COPPER CABLE THEFT,  ACCIDENTS OR ASSAULTS. IT CAN BE USED BY RAIL TRANSIT POLICE, HOMELAND SECURITY, FBI, NTSB AND OTHER GOVERNMENT AGENCIES, TO ENHANCE PASSENGER SAFETY &amp; PUBLIC SECURITY  A FRAME FROM HD VIDEO COULD POTENTIALLY BE USED WITH A FACIAL RECOGNITION DATA BASE TO IDENTIFY KNOWN VANDALS OR PERSONS ON A WATCH LIST   FOR ROSCO’S:  PROTECTION OF ASSETTS         ASSET MANAGEMENT                 EVIDENCE TO MITIGATE LIABILITY               </vt:lpstr>
      <vt:lpstr>           “IVT” FFCCTV COLOUR  NIGHT VISION SYSTEM   SUMMARY OF BENEFITS (2)    FOR UK TOC’S – DRIVER TRAINING:  EVIDENCE TO DETERMINE SUICIDE OR ATTEMPTED MURDER             AVOIDS TRAIN BEING TAKEN OUT OF SERVICE IF NOT A CRIME SCENE                         DRIVER TRAINING ENHANCEMENT                                     EVIDENCE OF SIGNALS PASSED AT DANGER,  ESPECIALLY IN TUNNELS OR AT NIGHT                                                 VANDALISM                                                             INCIDENT MANAGEMENT                                                                         FUEL EFFICIENCY                                                                                     ROUTE FAMILIARIZATION    THE SYSTEM RECORDS GPS DATA AND ALLOWS REAL TIME VEHICLE POSITION, SPEED AND DIRECTION INFORMATION TO BE TRANSMITTED TO A REMOTE LOCATION VIA THE USE OF A GPRS MODULE.   THE VIDEO FOOTAGE IS SECURELY ENCRYPTED AND IS ONLY VIEWABLE WITH OMNIVIEW. THIS ENSURES FOOTAGE CANNOT BE SEEN DURING THE TRANSFER OF THE DATA, OR BY UNAUTHORISED PERSONNEL.  ONCE RETRIEVED, THE DATA IS LOADED INTO OMNIVIEW, OUR ANALYSIS SOFTWARE.               </vt:lpstr>
      <vt:lpstr>           “IVT” FFCCTV COLOUR  NIGHT VISION SYSTEM   SUMMARY OF BENEFITS (3)   FOR UK TOC’S – FEATURES INCLUDE:  VIDEO PLAYBACK             GPS DATA REPLAY                         CURRENT POSITION                                     DATE, TIME AND GPS POSITION ON EACH FRAME                                                 GRAPHICAL DISPLAY OF SPEED                                                             ACCELERATION AND BRAKING CURVES                                                                         ROUTE TRAINING AID                                                                                    ACTUAL ARRIVAL AND DEPARTURE TIMES    THE IVT OMNIVIEW HD FFCCTV SYSTEM  WITH COLOUR  NIGHT VISION FOR THE RAIL, BUS AND TRANSIT POLICE OPERATIONS IS AVAILABLE IN THE UK AND NORTH AMERICA. SALES AND SERVICE SUPPORT IS PROVIDED 24X7 FROM OFFICES IN THE UK - TORONTO AND PHILADELPHIA. FOR ADDITIONAL INFORMATION PLEASE CONTACT:                                                   GRAHAM STOKES. CHAIRMAN &amp; CEO. GUIDING LIGHTS TECHNOLOGY                                             168 SPRINGHEAD GARDENS. RICHMOND HILL, ONTARIO, CANADA L4C 5C6                                        T: 905-508-1287 - MOBILE: 416-709-3800  EMAIL:  grahamstokes@rodgers.com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Stokes</dc:creator>
  <cp:lastModifiedBy>Graham Stokes</cp:lastModifiedBy>
  <cp:revision>277</cp:revision>
  <cp:lastPrinted>2012-12-03T18:29:42Z</cp:lastPrinted>
  <dcterms:created xsi:type="dcterms:W3CDTF">2012-05-09T14:28:01Z</dcterms:created>
  <dcterms:modified xsi:type="dcterms:W3CDTF">2013-01-08T19:35:58Z</dcterms:modified>
</cp:coreProperties>
</file>